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98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83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858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48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89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8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54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415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98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34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12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12241-B929-425C-BF7F-043B408C14D4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61252-F929-48D4-B78F-65B2CB3BEB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78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15330" y="0"/>
            <a:ext cx="450609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Germany‘s</a:t>
            </a:r>
            <a:r>
              <a:rPr lang="de-DE" dirty="0" smtClean="0"/>
              <a:t> public </a:t>
            </a:r>
            <a:r>
              <a:rPr lang="de-DE" dirty="0" err="1" smtClean="0"/>
              <a:t>debt</a:t>
            </a:r>
            <a:r>
              <a:rPr lang="de-DE" dirty="0" smtClean="0"/>
              <a:t> (% of GDP)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8474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467"/>
            <a:ext cx="12192000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87179" y="0"/>
            <a:ext cx="1106341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Gender-specific life expectancy in Japan &amp; Germany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3866205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86267"/>
            <a:ext cx="12191999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90616" y="72737"/>
            <a:ext cx="1069271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Birth rate in Japan &amp; Germany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228852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671733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691978" y="799071"/>
            <a:ext cx="11384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3600" b="1" dirty="0" err="1" smtClean="0"/>
              <a:t>Social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expenditure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as</a:t>
            </a:r>
            <a:r>
              <a:rPr lang="de-DE" sz="3600" b="1" dirty="0" smtClean="0"/>
              <a:t> % of </a:t>
            </a:r>
            <a:r>
              <a:rPr lang="de-DE" sz="3600" b="1" dirty="0" err="1" smtClean="0"/>
              <a:t>german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federal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budget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3669684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922638" y="737691"/>
            <a:ext cx="1069271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It is not an austerity policy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150076" y="6137189"/>
            <a:ext cx="2133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Internal &amp; external security</a:t>
            </a:r>
            <a:endParaRPr lang="de-DE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617309" y="6203091"/>
            <a:ext cx="21336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Education</a:t>
            </a:r>
            <a:endParaRPr lang="de-DE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6750908" y="6137188"/>
            <a:ext cx="297797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Foreign affairs &amp; development cooperation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9728884" y="6137188"/>
            <a:ext cx="23560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Investments</a:t>
            </a:r>
          </a:p>
          <a:p>
            <a:pPr algn="ctr"/>
            <a:r>
              <a:rPr lang="de-DE" b="1" dirty="0" smtClean="0"/>
              <a:t>(without ESM)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56728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66" y="-32677"/>
            <a:ext cx="12327466" cy="6890677"/>
          </a:xfrm>
        </p:spPr>
      </p:pic>
      <p:sp>
        <p:nvSpPr>
          <p:cNvPr id="5" name="Textfeld 4"/>
          <p:cNvSpPr txBox="1"/>
          <p:nvPr/>
        </p:nvSpPr>
        <p:spPr>
          <a:xfrm>
            <a:off x="1680519" y="5733533"/>
            <a:ext cx="10231395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Japan‘s</a:t>
            </a:r>
            <a:r>
              <a:rPr lang="de-DE" sz="2400" dirty="0" smtClean="0"/>
              <a:t> public </a:t>
            </a:r>
            <a:r>
              <a:rPr lang="de-DE" sz="2400" dirty="0" err="1" smtClean="0"/>
              <a:t>debt</a:t>
            </a:r>
            <a:r>
              <a:rPr lang="de-DE" sz="2400" dirty="0" smtClean="0"/>
              <a:t> (% of GDP)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9052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feld 4"/>
          <p:cNvSpPr txBox="1"/>
          <p:nvPr/>
        </p:nvSpPr>
        <p:spPr>
          <a:xfrm>
            <a:off x="930876" y="658574"/>
            <a:ext cx="524750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Evolution of public finances in Germany (1965-2015)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70813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08"/>
            <a:ext cx="12192000" cy="6865408"/>
          </a:xfrm>
        </p:spPr>
      </p:pic>
      <p:sp>
        <p:nvSpPr>
          <p:cNvPr id="7" name="Textfeld 6"/>
          <p:cNvSpPr txBox="1"/>
          <p:nvPr/>
        </p:nvSpPr>
        <p:spPr>
          <a:xfrm>
            <a:off x="164756" y="180459"/>
            <a:ext cx="11862487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Exchange rate €uro - Dollar </a:t>
            </a:r>
          </a:p>
          <a:p>
            <a:pPr algn="ctr"/>
            <a:r>
              <a:rPr lang="de-DE" sz="2000" b="1" dirty="0" smtClean="0"/>
              <a:t>(1999-2016) in $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33539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71897"/>
          </a:xfrm>
        </p:spPr>
      </p:pic>
      <p:sp>
        <p:nvSpPr>
          <p:cNvPr id="5" name="Textfeld 4"/>
          <p:cNvSpPr txBox="1"/>
          <p:nvPr/>
        </p:nvSpPr>
        <p:spPr>
          <a:xfrm>
            <a:off x="7834183" y="3426940"/>
            <a:ext cx="280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Debt (% of GDP) </a:t>
            </a:r>
          </a:p>
          <a:p>
            <a:r>
              <a:rPr lang="de-DE" sz="2000" b="1" dirty="0" smtClean="0"/>
              <a:t>of the EU member states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17625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11893" y="461319"/>
            <a:ext cx="3113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Who does Germany owe money to</a:t>
            </a:r>
            <a:r>
              <a:rPr lang="de-DE" sz="28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25389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Picture 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-10062"/>
            <a:ext cx="3113902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Who does Japan owe money to</a:t>
            </a:r>
            <a:r>
              <a:rPr lang="de-DE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45623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276865" y="881449"/>
            <a:ext cx="1069271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Key figures of the financial plan 2015-2020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607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74140" y="0"/>
            <a:ext cx="1069271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Breaches of the Maastricht criteria (1999-2010)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3474838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Breitbild</PresentationFormat>
  <Paragraphs>20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Deutscher Bundestag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Triantafyllakis - MdB Schulte-Drueggelte</dc:creator>
  <cp:lastModifiedBy>Brüne - MdB Schulte-Drüggelte</cp:lastModifiedBy>
  <cp:revision>4</cp:revision>
  <dcterms:created xsi:type="dcterms:W3CDTF">2017-02-15T14:56:26Z</dcterms:created>
  <dcterms:modified xsi:type="dcterms:W3CDTF">2017-02-20T12:13:28Z</dcterms:modified>
</cp:coreProperties>
</file>