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402" r:id="rId2"/>
    <p:sldId id="288" r:id="rId3"/>
    <p:sldId id="316" r:id="rId4"/>
    <p:sldId id="313" r:id="rId5"/>
    <p:sldId id="312" r:id="rId6"/>
    <p:sldId id="392" r:id="rId7"/>
    <p:sldId id="320" r:id="rId8"/>
    <p:sldId id="398" r:id="rId9"/>
    <p:sldId id="294" r:id="rId10"/>
    <p:sldId id="353" r:id="rId11"/>
    <p:sldId id="355" r:id="rId12"/>
    <p:sldId id="400" r:id="rId13"/>
    <p:sldId id="366" r:id="rId14"/>
    <p:sldId id="369" r:id="rId15"/>
    <p:sldId id="370" r:id="rId16"/>
    <p:sldId id="371" r:id="rId17"/>
    <p:sldId id="372" r:id="rId18"/>
    <p:sldId id="357" r:id="rId19"/>
    <p:sldId id="397" r:id="rId20"/>
    <p:sldId id="396" r:id="rId21"/>
    <p:sldId id="361" r:id="rId22"/>
    <p:sldId id="362" r:id="rId23"/>
    <p:sldId id="363" r:id="rId24"/>
    <p:sldId id="373" r:id="rId25"/>
    <p:sldId id="346" r:id="rId26"/>
    <p:sldId id="399" r:id="rId27"/>
    <p:sldId id="345" r:id="rId28"/>
    <p:sldId id="289" r:id="rId29"/>
    <p:sldId id="335" r:id="rId30"/>
    <p:sldId id="376" r:id="rId31"/>
    <p:sldId id="380" r:id="rId32"/>
    <p:sldId id="382" r:id="rId33"/>
    <p:sldId id="401" r:id="rId34"/>
    <p:sldId id="384" r:id="rId35"/>
    <p:sldId id="391" r:id="rId36"/>
    <p:sldId id="389" r:id="rId37"/>
    <p:sldId id="383" r:id="rId38"/>
    <p:sldId id="388" r:id="rId39"/>
    <p:sldId id="334" r:id="rId40"/>
    <p:sldId id="287" r:id="rId41"/>
    <p:sldId id="390" r:id="rId42"/>
    <p:sldId id="344" r:id="rId43"/>
    <p:sldId id="359" r:id="rId44"/>
    <p:sldId id="368" r:id="rId45"/>
    <p:sldId id="340" r:id="rId46"/>
    <p:sldId id="394" r:id="rId47"/>
    <p:sldId id="407" r:id="rId48"/>
    <p:sldId id="404" r:id="rId49"/>
    <p:sldId id="333" r:id="rId50"/>
    <p:sldId id="405" r:id="rId51"/>
    <p:sldId id="331" r:id="rId52"/>
    <p:sldId id="341" r:id="rId53"/>
    <p:sldId id="339" r:id="rId54"/>
    <p:sldId id="348" r:id="rId55"/>
    <p:sldId id="393" r:id="rId56"/>
    <p:sldId id="406" r:id="rId57"/>
    <p:sldId id="354" r:id="rId58"/>
    <p:sldId id="365" r:id="rId59"/>
  </p:sldIdLst>
  <p:sldSz cx="9144000" cy="6858000" type="screen4x3"/>
  <p:notesSz cx="6735763" cy="9866313"/>
  <p:photoAlbum/>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 Boyd" initials="MB" lastIdx="1" clrIdx="0">
    <p:extLst>
      <p:ext uri="{19B8F6BF-5375-455C-9EA6-DF929625EA0E}">
        <p15:presenceInfo xmlns:p15="http://schemas.microsoft.com/office/powerpoint/2012/main" userId="6e6fb687b5c00e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87177" autoAdjust="0"/>
  </p:normalViewPr>
  <p:slideViewPr>
    <p:cSldViewPr>
      <p:cViewPr varScale="1">
        <p:scale>
          <a:sx n="160" d="100"/>
          <a:sy n="160" d="100"/>
        </p:scale>
        <p:origin x="1832" y="184"/>
      </p:cViewPr>
      <p:guideLst>
        <p:guide orient="horz" pos="2160"/>
        <p:guide pos="2880"/>
      </p:guideLst>
    </p:cSldViewPr>
  </p:slideViewPr>
  <p:outlineViewPr>
    <p:cViewPr>
      <p:scale>
        <a:sx n="33" d="100"/>
        <a:sy n="33" d="100"/>
      </p:scale>
      <p:origin x="0" y="-2445"/>
    </p:cViewPr>
  </p:outlineViewPr>
  <p:notesTextViewPr>
    <p:cViewPr>
      <p:scale>
        <a:sx n="100" d="100"/>
        <a:sy n="100" d="100"/>
      </p:scale>
      <p:origin x="0" y="0"/>
    </p:cViewPr>
  </p:notesTextViewPr>
  <p:sorterViewPr>
    <p:cViewPr varScale="1">
      <p:scale>
        <a:sx n="1" d="1"/>
        <a:sy n="1" d="1"/>
      </p:scale>
      <p:origin x="0" y="-12618"/>
    </p:cViewPr>
  </p:sorterViewPr>
  <p:notesViewPr>
    <p:cSldViewPr>
      <p:cViewPr varScale="1">
        <p:scale>
          <a:sx n="45" d="100"/>
          <a:sy n="45" d="100"/>
        </p:scale>
        <p:origin x="2367" y="33"/>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15373" y="9371142"/>
            <a:ext cx="2918831" cy="49355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C75B1AD-7D12-4DBF-9135-0586469BA4A8}" type="slidenum">
              <a:rPr lang="ja-JP" altLang="en-US"/>
              <a:pPr>
                <a:defRPr/>
              </a:pPr>
              <a:t>‹Nr.›</a:t>
            </a:fld>
            <a:endParaRPr lang="ja-JP" altLang="en-US"/>
          </a:p>
        </p:txBody>
      </p:sp>
    </p:spTree>
    <p:extLst>
      <p:ext uri="{BB962C8B-B14F-4D97-AF65-F5344CB8AC3E}">
        <p14:creationId xmlns:p14="http://schemas.microsoft.com/office/powerpoint/2010/main" val="2793719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55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Date Placeholder 2"/>
          <p:cNvSpPr>
            <a:spLocks noGrp="1"/>
          </p:cNvSpPr>
          <p:nvPr>
            <p:ph type="dt" idx="1"/>
          </p:nvPr>
        </p:nvSpPr>
        <p:spPr>
          <a:xfrm>
            <a:off x="3815373" y="0"/>
            <a:ext cx="2918831" cy="49355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4A22356-8A62-4429-A8EE-ECF770F83F6A}" type="datetimeFigureOut">
              <a:rPr lang="ja-JP" altLang="en-US"/>
              <a:pPr>
                <a:defRPr/>
              </a:pPr>
              <a:t>2019/6/6</a:t>
            </a:fld>
            <a:endParaRPr lang="ja-JP" alt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Notes Placeholder 4"/>
          <p:cNvSpPr>
            <a:spLocks noGrp="1"/>
          </p:cNvSpPr>
          <p:nvPr>
            <p:ph type="body" sz="quarter" idx="3"/>
          </p:nvPr>
        </p:nvSpPr>
        <p:spPr>
          <a:xfrm>
            <a:off x="673577" y="4687184"/>
            <a:ext cx="5388610" cy="4438792"/>
          </a:xfrm>
          <a:prstGeom prst="rect">
            <a:avLst/>
          </a:prstGeom>
        </p:spPr>
        <p:txBody>
          <a:bodyPr vert="horz" lIns="91440" tIns="45720" rIns="91440" bIns="45720" rtlCol="0">
            <a:normAutofit/>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ja-JP" altLang="en-US" noProof="0"/>
          </a:p>
        </p:txBody>
      </p:sp>
      <p:sp>
        <p:nvSpPr>
          <p:cNvPr id="6" name="Footer Placeholder 5"/>
          <p:cNvSpPr>
            <a:spLocks noGrp="1"/>
          </p:cNvSpPr>
          <p:nvPr>
            <p:ph type="ftr" sz="quarter" idx="4"/>
          </p:nvPr>
        </p:nvSpPr>
        <p:spPr>
          <a:xfrm>
            <a:off x="0" y="9371142"/>
            <a:ext cx="2918831" cy="49355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Slide Number Placeholder 6"/>
          <p:cNvSpPr>
            <a:spLocks noGrp="1"/>
          </p:cNvSpPr>
          <p:nvPr>
            <p:ph type="sldNum" sz="quarter" idx="5"/>
          </p:nvPr>
        </p:nvSpPr>
        <p:spPr>
          <a:xfrm>
            <a:off x="3815373" y="9371142"/>
            <a:ext cx="2918831" cy="49355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727FC91-B248-46C3-97E4-4DD6ED386A1C}" type="slidenum">
              <a:rPr lang="ja-JP" altLang="en-US"/>
              <a:pPr>
                <a:defRPr/>
              </a:pPr>
              <a:t>‹Nr.›</a:t>
            </a:fld>
            <a:endParaRPr lang="ja-JP" altLang="en-US"/>
          </a:p>
        </p:txBody>
      </p:sp>
    </p:spTree>
    <p:extLst>
      <p:ext uri="{BB962C8B-B14F-4D97-AF65-F5344CB8AC3E}">
        <p14:creationId xmlns:p14="http://schemas.microsoft.com/office/powerpoint/2010/main" val="3909025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B84A1-0A41-4E5A-AD48-84F25970F0BD}" type="slidenum">
              <a:rPr lang="ja-JP" altLang="en-US"/>
              <a:pPr fontAlgn="base">
                <a:spcBef>
                  <a:spcPct val="0"/>
                </a:spcBef>
                <a:spcAft>
                  <a:spcPct val="0"/>
                </a:spcAft>
                <a:defRPr/>
              </a:pPr>
              <a:t>5</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727FC91-B248-46C3-97E4-4DD6ED386A1C}" type="slidenum">
              <a:rPr lang="ja-JP" altLang="en-US" smtClean="0"/>
              <a:pPr>
                <a:defRPr/>
              </a:pPr>
              <a:t>16</a:t>
            </a:fld>
            <a:endParaRPr lang="ja-JP" altLang="en-US"/>
          </a:p>
        </p:txBody>
      </p:sp>
    </p:spTree>
    <p:extLst>
      <p:ext uri="{BB962C8B-B14F-4D97-AF65-F5344CB8AC3E}">
        <p14:creationId xmlns:p14="http://schemas.microsoft.com/office/powerpoint/2010/main" val="393536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5727FC91-B248-46C3-97E4-4DD6ED386A1C}" type="slidenum">
              <a:rPr lang="ja-JP" altLang="en-US" smtClean="0"/>
              <a:pPr>
                <a:defRPr/>
              </a:pPr>
              <a:t>29</a:t>
            </a:fld>
            <a:endParaRPr lang="ja-JP" altLang="en-US"/>
          </a:p>
        </p:txBody>
      </p:sp>
    </p:spTree>
    <p:extLst>
      <p:ext uri="{BB962C8B-B14F-4D97-AF65-F5344CB8AC3E}">
        <p14:creationId xmlns:p14="http://schemas.microsoft.com/office/powerpoint/2010/main" val="326624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a:p>
        </p:txBody>
      </p:sp>
      <p:sp>
        <p:nvSpPr>
          <p:cNvPr id="4" name="Date Placeholder 3"/>
          <p:cNvSpPr>
            <a:spLocks noGrp="1"/>
          </p:cNvSpPr>
          <p:nvPr>
            <p:ph type="dt" sz="half" idx="10"/>
          </p:nvPr>
        </p:nvSpPr>
        <p:spPr/>
        <p:txBody>
          <a:bodyPr/>
          <a:lstStyle>
            <a:lvl1pPr>
              <a:defRPr/>
            </a:lvl1pPr>
          </a:lstStyle>
          <a:p>
            <a:pPr>
              <a:defRPr/>
            </a:pPr>
            <a:fld id="{E33919C0-26A2-43ED-BD01-5DEE5D93000C}" type="datetimeFigureOut">
              <a:rPr lang="ja-JP" altLang="en-US"/>
              <a:pPr>
                <a:defRPr/>
              </a:pPr>
              <a:t>2019/6/6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83209D83-8A7C-4395-9173-14C5FF60BF33}" type="slidenum">
              <a:rPr lang="ja-JP" altLang="en-US"/>
              <a:pPr>
                <a:defRPr/>
              </a:pPr>
              <a:t>‹Nr.›</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A7FA2593-4417-4894-9234-05A890949EA2}" type="datetimeFigureOut">
              <a:rPr lang="ja-JP" altLang="en-US"/>
              <a:pPr>
                <a:defRPr/>
              </a:pPr>
              <a:t>2019/6/6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8BDA2026-5AA5-46D4-A016-B3DC6388B6A2}" type="slidenum">
              <a:rPr lang="ja-JP" altLang="en-US"/>
              <a:pPr>
                <a:defRPr/>
              </a:pPr>
              <a:t>‹Nr.›</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7347CE02-2DA6-45D7-88A7-8769EA38CEF7}" type="datetimeFigureOut">
              <a:rPr lang="ja-JP" altLang="en-US"/>
              <a:pPr>
                <a:defRPr/>
              </a:pPr>
              <a:t>2019/6/6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83C9C4C6-15CE-4D33-A76E-E9642CB9A31F}" type="slidenum">
              <a:rPr lang="ja-JP" altLang="en-US"/>
              <a:pPr>
                <a:defRPr/>
              </a:pPr>
              <a:t>‹Nr.›</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97C07F5F-C815-4E45-8B49-5F6E775375F4}" type="datetimeFigureOut">
              <a:rPr lang="ja-JP" altLang="en-US"/>
              <a:pPr>
                <a:defRPr/>
              </a:pPr>
              <a:t>2019/6/6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6FBBFCF6-BEBB-4F46-920E-9BA9058FB26E}" type="slidenum">
              <a:rPr lang="ja-JP" altLang="en-US"/>
              <a:pPr>
                <a:defRPr/>
              </a:pPr>
              <a:t>‹Nr.›</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lvl1pPr>
              <a:defRPr/>
            </a:lvl1pPr>
          </a:lstStyle>
          <a:p>
            <a:pPr>
              <a:defRPr/>
            </a:pPr>
            <a:fld id="{39EA2550-A6B4-44E6-B10A-37C78D1FCB7D}" type="datetimeFigureOut">
              <a:rPr lang="ja-JP" altLang="en-US"/>
              <a:pPr>
                <a:defRPr/>
              </a:pPr>
              <a:t>2019/6/6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7E2FEAF-AB18-430C-BF4E-77D806F1B28B}" type="slidenum">
              <a:rPr lang="ja-JP" altLang="en-US"/>
              <a:pPr>
                <a:defRPr/>
              </a:pPr>
              <a:t>‹Nr.›</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Date Placeholder 3"/>
          <p:cNvSpPr>
            <a:spLocks noGrp="1"/>
          </p:cNvSpPr>
          <p:nvPr>
            <p:ph type="dt" sz="half" idx="10"/>
          </p:nvPr>
        </p:nvSpPr>
        <p:spPr/>
        <p:txBody>
          <a:bodyPr/>
          <a:lstStyle>
            <a:lvl1pPr>
              <a:defRPr/>
            </a:lvl1pPr>
          </a:lstStyle>
          <a:p>
            <a:pPr>
              <a:defRPr/>
            </a:pPr>
            <a:fld id="{5A09DDD2-E1B7-45F5-BE1B-151B1214392C}" type="datetimeFigureOut">
              <a:rPr lang="ja-JP" altLang="en-US"/>
              <a:pPr>
                <a:defRPr/>
              </a:pPr>
              <a:t>2019/6/6</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5DF2D9C5-B5A2-4737-B78F-F10E652D4757}" type="slidenum">
              <a:rPr lang="ja-JP" altLang="en-US"/>
              <a:pPr>
                <a:defRPr/>
              </a:pPr>
              <a:t>‹Nr.›</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Date Placeholder 3"/>
          <p:cNvSpPr>
            <a:spLocks noGrp="1"/>
          </p:cNvSpPr>
          <p:nvPr>
            <p:ph type="dt" sz="half" idx="10"/>
          </p:nvPr>
        </p:nvSpPr>
        <p:spPr/>
        <p:txBody>
          <a:bodyPr/>
          <a:lstStyle>
            <a:lvl1pPr>
              <a:defRPr/>
            </a:lvl1pPr>
          </a:lstStyle>
          <a:p>
            <a:pPr>
              <a:defRPr/>
            </a:pPr>
            <a:fld id="{2360AE55-9846-4930-9957-BB62F930E1E7}" type="datetimeFigureOut">
              <a:rPr lang="ja-JP" altLang="en-US"/>
              <a:pPr>
                <a:defRPr/>
              </a:pPr>
              <a:t>2019/6/6</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C9A4D282-5350-4017-8C02-D46C06319A3D}" type="slidenum">
              <a:rPr lang="ja-JP" altLang="en-US"/>
              <a:pPr>
                <a:defRPr/>
              </a:pPr>
              <a:t>‹Nr.›</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pPr>
              <a:defRPr/>
            </a:pPr>
            <a:fld id="{4F2E3275-5423-461A-ADC6-FE9E6D9A2833}" type="datetimeFigureOut">
              <a:rPr lang="ja-JP" altLang="en-US"/>
              <a:pPr>
                <a:defRPr/>
              </a:pPr>
              <a:t>2019/6/6</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77C29900-82BB-4A3F-A98C-81E09409D6B7}" type="slidenum">
              <a:rPr lang="ja-JP" altLang="en-US"/>
              <a:pPr>
                <a:defRPr/>
              </a:pPr>
              <a:t>‹Nr.›</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868ADB-174E-4075-84BE-17535DCA9B0F}" type="datetimeFigureOut">
              <a:rPr lang="ja-JP" altLang="en-US"/>
              <a:pPr>
                <a:defRPr/>
              </a:pPr>
              <a:t>2019/6/6</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617CF911-EE9A-4CC1-8287-E0178073340E}" type="slidenum">
              <a:rPr lang="ja-JP" altLang="en-US"/>
              <a:pPr>
                <a:defRPr/>
              </a:pPr>
              <a:t>‹Nr.›</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pPr>
              <a:defRPr/>
            </a:pPr>
            <a:fld id="{A9C479EB-2D46-485F-99D6-B57804995815}" type="datetimeFigureOut">
              <a:rPr lang="ja-JP" altLang="en-US"/>
              <a:pPr>
                <a:defRPr/>
              </a:pPr>
              <a:t>2019/6/6</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E69348F4-8018-4BC4-B510-D85FC1C05D3B}" type="slidenum">
              <a:rPr lang="ja-JP" altLang="en-US"/>
              <a:pPr>
                <a:defRPr/>
              </a:pPr>
              <a:t>‹Nr.›</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3"/>
          <p:cNvSpPr>
            <a:spLocks noGrp="1"/>
          </p:cNvSpPr>
          <p:nvPr>
            <p:ph type="dt" sz="half" idx="10"/>
          </p:nvPr>
        </p:nvSpPr>
        <p:spPr/>
        <p:txBody>
          <a:bodyPr/>
          <a:lstStyle>
            <a:lvl1pPr>
              <a:defRPr/>
            </a:lvl1pPr>
          </a:lstStyle>
          <a:p>
            <a:pPr>
              <a:defRPr/>
            </a:pPr>
            <a:fld id="{CCCA38DF-9587-460A-B933-44BA019D2D98}" type="datetimeFigureOut">
              <a:rPr lang="ja-JP" altLang="en-US"/>
              <a:pPr>
                <a:defRPr/>
              </a:pPr>
              <a:t>2019/6/6</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EDF9CE3F-A76F-44BE-A622-ADD290D0F53B}" type="slidenum">
              <a:rPr lang="ja-JP" altLang="en-US"/>
              <a:pPr>
                <a:defRPr/>
              </a:pPr>
              <a:t>‹Nr.›</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ja-JP"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E90E867-31D0-4432-94B5-2F1B90CD4B22}" type="datetimeFigureOut">
              <a:rPr lang="ja-JP" altLang="en-US"/>
              <a:pPr>
                <a:defRPr/>
              </a:pPr>
              <a:t>2019/6/6</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17FE130-6B25-4A1D-9053-612286F6DCA1}" type="slidenum">
              <a:rPr lang="ja-JP" altLang="en-US"/>
              <a:pPr>
                <a:defRPr/>
              </a:pPr>
              <a:t>‹Nr.›</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s://www.aist.go.jp/Portals/0/resource_images/aist_j/press_release/pr2009/pr20090316/fig3.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http://sayonara-movie.com/img/story_ph01.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robot.watch.impress.co.jp/cda/parts/image_for_link/2191-93-5-2.html" TargetMode="Externa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hyperlink" Target="http://robot.watch.impress.co.jp/cda/parts/image_for_link/2197-93-1-1.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www.seinendan.org/seinendan-wp/wp-content/uploads/2012/10/71ba0ae1e2ddd160782bc7cfe134122f.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Takeda%20Oumi%20Karakuri%20Staging.jpg" TargetMode="External"/><Relationship Id="rId1" Type="http://schemas.openxmlformats.org/officeDocument/2006/relationships/slideLayout" Target="../slideLayouts/slideLayout2.xml"/><Relationship Id="rId4" Type="http://schemas.openxmlformats.org/officeDocument/2006/relationships/image" Target="https://www.arc.ritsumei.ac.jp/archive01/theater/image/PB/marega/MM0090/MM0090-05/MM0090-05_11.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609E4-DA13-4AE3-96A0-63DEA74DFFBA}"/>
              </a:ext>
            </a:extLst>
          </p:cNvPr>
          <p:cNvSpPr>
            <a:spLocks noGrp="1"/>
          </p:cNvSpPr>
          <p:nvPr>
            <p:ph type="title"/>
          </p:nvPr>
        </p:nvSpPr>
        <p:spPr/>
        <p:txBody>
          <a:bodyPr/>
          <a:lstStyle/>
          <a:p>
            <a:r>
              <a:rPr kumimoji="1" lang="en-US" altLang="ja-JP" sz="4800" dirty="0">
                <a:latin typeface="AR DELANEY" panose="02000000000000000000" pitchFamily="2" charset="0"/>
              </a:rPr>
              <a:t>DIJ Forum</a:t>
            </a:r>
            <a:endParaRPr kumimoji="1" lang="ja-JP" altLang="en-US" sz="4800" dirty="0">
              <a:latin typeface="AR DELANEY" panose="02000000000000000000" pitchFamily="2" charset="0"/>
            </a:endParaRPr>
          </a:p>
        </p:txBody>
      </p:sp>
      <p:sp>
        <p:nvSpPr>
          <p:cNvPr id="3" name="コンテンツ プレースホルダー 2">
            <a:extLst>
              <a:ext uri="{FF2B5EF4-FFF2-40B4-BE49-F238E27FC236}">
                <a16:creationId xmlns:a16="http://schemas.microsoft.com/office/drawing/2014/main" id="{ED6555A6-1261-408E-9EC8-6F4AC1081426}"/>
              </a:ext>
            </a:extLst>
          </p:cNvPr>
          <p:cNvSpPr>
            <a:spLocks noGrp="1"/>
          </p:cNvSpPr>
          <p:nvPr>
            <p:ph idx="1"/>
          </p:nvPr>
        </p:nvSpPr>
        <p:spPr>
          <a:xfrm>
            <a:off x="457200" y="1600200"/>
            <a:ext cx="8229600" cy="5141168"/>
          </a:xfrm>
        </p:spPr>
        <p:txBody>
          <a:bodyPr/>
          <a:lstStyle/>
          <a:p>
            <a:pPr marL="0" indent="0" algn="ctr">
              <a:buNone/>
            </a:pPr>
            <a:r>
              <a:rPr kumimoji="1" lang="en-US" altLang="ja-JP" sz="4800" dirty="0">
                <a:latin typeface="AR CENA" panose="02000000000000000000" pitchFamily="2" charset="0"/>
              </a:rPr>
              <a:t>Androids and Virtual Reality</a:t>
            </a:r>
            <a:r>
              <a:rPr kumimoji="1" lang="en-US" altLang="ja-JP" sz="4800" dirty="0">
                <a:latin typeface="Calibri" panose="020F0502020204030204" pitchFamily="34" charset="0"/>
                <a:cs typeface="Calibri" panose="020F0502020204030204" pitchFamily="34" charset="0"/>
              </a:rPr>
              <a:t>―</a:t>
            </a:r>
          </a:p>
          <a:p>
            <a:pPr marL="0" indent="0" algn="ctr">
              <a:buNone/>
            </a:pPr>
            <a:r>
              <a:rPr lang="en-US" altLang="ja-JP" sz="4800" dirty="0">
                <a:latin typeface="AR CENA" panose="02000000000000000000" pitchFamily="2" charset="0"/>
                <a:cs typeface="Calibri" panose="020F0502020204030204" pitchFamily="34" charset="0"/>
              </a:rPr>
              <a:t>Simulations of the Human </a:t>
            </a:r>
          </a:p>
          <a:p>
            <a:pPr marL="0" indent="0" algn="ctr">
              <a:buNone/>
            </a:pPr>
            <a:r>
              <a:rPr lang="en-US" altLang="ja-JP" sz="4800" dirty="0">
                <a:latin typeface="AR CENA" panose="02000000000000000000" pitchFamily="2" charset="0"/>
                <a:cs typeface="Calibri" panose="020F0502020204030204" pitchFamily="34" charset="0"/>
              </a:rPr>
              <a:t>in Japanese Theatre</a:t>
            </a:r>
          </a:p>
          <a:p>
            <a:pPr marL="0" indent="0" algn="ctr">
              <a:buNone/>
            </a:pPr>
            <a:r>
              <a:rPr lang="en-US" altLang="ja-JP" sz="3600" dirty="0">
                <a:latin typeface="AR CENA" panose="02000000000000000000" pitchFamily="2" charset="0"/>
                <a:cs typeface="Calibri" panose="020F0502020204030204" pitchFamily="34" charset="0"/>
              </a:rPr>
              <a:t>(Android section)</a:t>
            </a:r>
          </a:p>
          <a:p>
            <a:pPr marL="0" indent="0" algn="ctr">
              <a:buNone/>
            </a:pPr>
            <a:endParaRPr lang="en-US" altLang="ja-JP" sz="3600" dirty="0">
              <a:latin typeface="AR CENA" panose="02000000000000000000" pitchFamily="2" charset="0"/>
              <a:cs typeface="Calibri" panose="020F0502020204030204" pitchFamily="34" charset="0"/>
            </a:endParaRPr>
          </a:p>
          <a:p>
            <a:pPr marL="0" indent="0" algn="ctr">
              <a:buNone/>
            </a:pPr>
            <a:r>
              <a:rPr kumimoji="1" lang="en-US" altLang="ja-JP" sz="3600" dirty="0">
                <a:latin typeface="AR CENA" panose="02000000000000000000" pitchFamily="2" charset="0"/>
                <a:cs typeface="Calibri" panose="020F0502020204030204" pitchFamily="34" charset="0"/>
              </a:rPr>
              <a:t>Mari Boyd</a:t>
            </a:r>
          </a:p>
          <a:p>
            <a:pPr marL="0" indent="0" algn="ctr">
              <a:buNone/>
            </a:pPr>
            <a:r>
              <a:rPr lang="en-US" altLang="ja-JP" sz="3600" dirty="0">
                <a:latin typeface="AR CENA" panose="02000000000000000000" pitchFamily="2" charset="0"/>
                <a:cs typeface="Calibri" panose="020F0502020204030204" pitchFamily="34" charset="0"/>
              </a:rPr>
              <a:t>Sophia University</a:t>
            </a:r>
            <a:endParaRPr kumimoji="1" lang="en-US" altLang="ja-JP" sz="3600" dirty="0">
              <a:latin typeface="AR CENA" panose="02000000000000000000" pitchFamily="2" charset="0"/>
              <a:cs typeface="Calibri" panose="020F0502020204030204" pitchFamily="34" charset="0"/>
            </a:endParaRPr>
          </a:p>
          <a:p>
            <a:pPr marL="0" indent="0" algn="ctr">
              <a:buNone/>
            </a:pPr>
            <a:endParaRPr kumimoji="1" lang="en-US" altLang="ja-JP" sz="2800" dirty="0">
              <a:latin typeface="AR CENA" panose="02000000000000000000" pitchFamily="2" charset="0"/>
              <a:cs typeface="Calibri" panose="020F0502020204030204" pitchFamily="34" charset="0"/>
            </a:endParaRPr>
          </a:p>
          <a:p>
            <a:pPr marL="0" indent="0">
              <a:buNone/>
            </a:pPr>
            <a:endParaRPr kumimoji="1" lang="ja-JP" altLang="en-US" dirty="0">
              <a:latin typeface="AR CENA" panose="02000000000000000000" pitchFamily="2" charset="0"/>
            </a:endParaRPr>
          </a:p>
        </p:txBody>
      </p:sp>
    </p:spTree>
    <p:extLst>
      <p:ext uri="{BB962C8B-B14F-4D97-AF65-F5344CB8AC3E}">
        <p14:creationId xmlns:p14="http://schemas.microsoft.com/office/powerpoint/2010/main" val="382162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A4750C-DEEB-415F-9EE8-319FBA0A7277}"/>
              </a:ext>
            </a:extLst>
          </p:cNvPr>
          <p:cNvSpPr>
            <a:spLocks noGrp="1"/>
          </p:cNvSpPr>
          <p:nvPr>
            <p:ph type="title"/>
          </p:nvPr>
        </p:nvSpPr>
        <p:spPr/>
        <p:txBody>
          <a:bodyPr/>
          <a:lstStyle/>
          <a:p>
            <a:br>
              <a:rPr lang="en-US" altLang="ja-JP" dirty="0"/>
            </a:br>
            <a:br>
              <a:rPr lang="en-US" altLang="ja-JP" dirty="0"/>
            </a:br>
            <a:r>
              <a:rPr lang="en-US" altLang="ja-JP" b="1" dirty="0"/>
              <a:t>The internal structure of a bunraku head</a:t>
            </a:r>
            <a:br>
              <a:rPr lang="ja-JP" altLang="ja-JP" b="1" dirty="0"/>
            </a:br>
            <a:r>
              <a:rPr lang="en-US" altLang="ja-JP" dirty="0"/>
              <a:t> </a:t>
            </a:r>
            <a:br>
              <a:rPr lang="ja-JP" altLang="ja-JP" dirty="0"/>
            </a:br>
            <a:endParaRPr kumimoji="1" lang="ja-JP" altLang="en-US" dirty="0"/>
          </a:p>
        </p:txBody>
      </p:sp>
      <p:pic>
        <p:nvPicPr>
          <p:cNvPr id="1026" name="Picture 2" descr="かしらを分解した模型。顔が彫りあがったところで耳の根元から2つに割り、中をくりぬいて仕掛けが作られています">
            <a:extLst>
              <a:ext uri="{FF2B5EF4-FFF2-40B4-BE49-F238E27FC236}">
                <a16:creationId xmlns:a16="http://schemas.microsoft.com/office/drawing/2014/main" id="{370DC8C4-9770-4A0D-8CC4-742F26FD2C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7128792" cy="488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C7635A-CB01-4EE4-8D70-B877550D36BE}"/>
              </a:ext>
            </a:extLst>
          </p:cNvPr>
          <p:cNvSpPr>
            <a:spLocks noGrp="1"/>
          </p:cNvSpPr>
          <p:nvPr>
            <p:ph type="title"/>
          </p:nvPr>
        </p:nvSpPr>
        <p:spPr/>
        <p:txBody>
          <a:bodyPr/>
          <a:lstStyle/>
          <a:p>
            <a:r>
              <a:rPr lang="en-US" altLang="ja-JP" b="1" dirty="0"/>
              <a:t>Samurai and Demon Facial Expressions</a:t>
            </a:r>
            <a:endParaRPr lang="ja-JP" altLang="ja-JP" b="1" dirty="0"/>
          </a:p>
        </p:txBody>
      </p:sp>
    </p:spTree>
    <p:extLst>
      <p:ext uri="{BB962C8B-B14F-4D97-AF65-F5344CB8AC3E}">
        <p14:creationId xmlns:p14="http://schemas.microsoft.com/office/powerpoint/2010/main" val="414508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DA8622-FCB4-49E2-9740-5FCE733EEDB9}"/>
              </a:ext>
            </a:extLst>
          </p:cNvPr>
          <p:cNvSpPr>
            <a:spLocks noGrp="1"/>
          </p:cNvSpPr>
          <p:nvPr>
            <p:ph type="title"/>
          </p:nvPr>
        </p:nvSpPr>
        <p:spPr/>
        <p:txBody>
          <a:bodyPr/>
          <a:lstStyle/>
          <a:p>
            <a:r>
              <a:rPr lang="en-US" altLang="ja-JP" b="1" dirty="0"/>
              <a:t>Three-man Puppet Manipulation</a:t>
            </a:r>
            <a:endParaRPr kumimoji="1" lang="ja-JP" altLang="en-US" b="1" dirty="0"/>
          </a:p>
        </p:txBody>
      </p:sp>
    </p:spTree>
    <p:extLst>
      <p:ext uri="{BB962C8B-B14F-4D97-AF65-F5344CB8AC3E}">
        <p14:creationId xmlns:p14="http://schemas.microsoft.com/office/powerpoint/2010/main" val="185249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AD7C82-FE68-4440-9C5E-83CFB0CA8846}"/>
              </a:ext>
            </a:extLst>
          </p:cNvPr>
          <p:cNvSpPr>
            <a:spLocks noGrp="1"/>
          </p:cNvSpPr>
          <p:nvPr>
            <p:ph type="title"/>
          </p:nvPr>
        </p:nvSpPr>
        <p:spPr/>
        <p:txBody>
          <a:bodyPr/>
          <a:lstStyle/>
          <a:p>
            <a:br>
              <a:rPr lang="en-US" altLang="ja-JP" b="1" dirty="0"/>
            </a:br>
            <a:r>
              <a:rPr lang="en-US" altLang="ja-JP" b="1" dirty="0"/>
              <a:t>How did </a:t>
            </a:r>
            <a:r>
              <a:rPr lang="en-US" altLang="ja-JP" b="1" dirty="0" err="1"/>
              <a:t>Karakuri</a:t>
            </a:r>
            <a:r>
              <a:rPr lang="en-US" altLang="ja-JP" b="1" dirty="0"/>
              <a:t> continue to contribute to theatre?</a:t>
            </a:r>
            <a:br>
              <a:rPr lang="en-US" altLang="ja-JP" b="1" dirty="0"/>
            </a:br>
            <a:endParaRPr kumimoji="1" lang="ja-JP" altLang="en-US" dirty="0"/>
          </a:p>
        </p:txBody>
      </p:sp>
      <p:sp>
        <p:nvSpPr>
          <p:cNvPr id="3" name="コンテンツ プレースホルダー 2">
            <a:extLst>
              <a:ext uri="{FF2B5EF4-FFF2-40B4-BE49-F238E27FC236}">
                <a16:creationId xmlns:a16="http://schemas.microsoft.com/office/drawing/2014/main" id="{B93E38BF-FD72-45D7-9EC8-63A2E9332B12}"/>
              </a:ext>
            </a:extLst>
          </p:cNvPr>
          <p:cNvSpPr>
            <a:spLocks noGrp="1"/>
          </p:cNvSpPr>
          <p:nvPr>
            <p:ph idx="1"/>
          </p:nvPr>
        </p:nvSpPr>
        <p:spPr>
          <a:xfrm>
            <a:off x="457200" y="1600200"/>
            <a:ext cx="8229600" cy="5141168"/>
          </a:xfrm>
        </p:spPr>
        <p:txBody>
          <a:bodyPr/>
          <a:lstStyle/>
          <a:p>
            <a:endParaRPr kumimoji="1" lang="en-US" altLang="ja-JP" dirty="0"/>
          </a:p>
          <a:p>
            <a:pPr marL="0" indent="0">
              <a:lnSpc>
                <a:spcPct val="80000"/>
              </a:lnSpc>
              <a:buNone/>
            </a:pPr>
            <a:r>
              <a:rPr lang="en-US" altLang="ja-JP" b="1" dirty="0"/>
              <a:t>2. Stage mechanisms</a:t>
            </a:r>
          </a:p>
          <a:p>
            <a:pPr lvl="1">
              <a:lnSpc>
                <a:spcPct val="80000"/>
              </a:lnSpc>
              <a:buFont typeface="Arial" charset="0"/>
              <a:buChar char="•"/>
            </a:pPr>
            <a:r>
              <a:rPr lang="en-US" altLang="ja-JP" sz="3200" dirty="0"/>
              <a:t>1716–1735 Revolving  </a:t>
            </a:r>
            <a:r>
              <a:rPr lang="en-US" altLang="ja-JP" sz="3200" i="1" dirty="0" err="1"/>
              <a:t>chobo</a:t>
            </a:r>
            <a:r>
              <a:rPr lang="en-US" altLang="ja-JP" sz="3200" dirty="0"/>
              <a:t> platform for     	chanters /musicians</a:t>
            </a:r>
          </a:p>
          <a:p>
            <a:pPr lvl="1">
              <a:lnSpc>
                <a:spcPct val="80000"/>
              </a:lnSpc>
              <a:buFont typeface="Arial" charset="0"/>
              <a:buChar char="•"/>
            </a:pPr>
            <a:r>
              <a:rPr lang="en-US" altLang="ja-JP" sz="3200" dirty="0"/>
              <a:t>1740s- </a:t>
            </a:r>
          </a:p>
          <a:p>
            <a:pPr marL="457200" lvl="1" indent="0">
              <a:lnSpc>
                <a:spcPct val="80000"/>
              </a:lnSpc>
              <a:buNone/>
            </a:pPr>
            <a:r>
              <a:rPr lang="en-US" altLang="ja-JP" sz="3200" dirty="0"/>
              <a:t>	Central revolving stage (</a:t>
            </a:r>
            <a:r>
              <a:rPr lang="en-US" altLang="ja-JP" sz="3200" i="1" dirty="0" err="1"/>
              <a:t>mawari</a:t>
            </a:r>
            <a:r>
              <a:rPr lang="en-US" altLang="ja-JP" sz="3200" i="1" dirty="0"/>
              <a:t>- </a:t>
            </a:r>
            <a:r>
              <a:rPr lang="en-US" altLang="ja-JP" sz="3200" i="1" dirty="0" err="1"/>
              <a:t>butai</a:t>
            </a:r>
            <a:endParaRPr lang="en-US" altLang="ja-JP" sz="3200" i="1" dirty="0"/>
          </a:p>
          <a:p>
            <a:pPr marL="457200" lvl="1" indent="0">
              <a:lnSpc>
                <a:spcPct val="80000"/>
              </a:lnSpc>
              <a:buNone/>
            </a:pPr>
            <a:r>
              <a:rPr lang="en-US" altLang="ja-JP" sz="3200" dirty="0"/>
              <a:t>	stage lift (</a:t>
            </a:r>
            <a:r>
              <a:rPr lang="en-US" altLang="ja-JP" sz="3200" i="1" dirty="0" err="1"/>
              <a:t>seri</a:t>
            </a:r>
            <a:r>
              <a:rPr lang="en-US" altLang="ja-JP" sz="3200" dirty="0"/>
              <a:t>) </a:t>
            </a:r>
          </a:p>
          <a:p>
            <a:pPr marL="457200" lvl="1" indent="0">
              <a:lnSpc>
                <a:spcPct val="80000"/>
              </a:lnSpc>
              <a:buNone/>
            </a:pPr>
            <a:r>
              <a:rPr lang="en-US" altLang="ja-JP" sz="3200" dirty="0"/>
              <a:t>	roof-turning device </a:t>
            </a:r>
            <a:r>
              <a:rPr lang="en-US" altLang="ja-JP" sz="3200" i="1" dirty="0"/>
              <a:t>(</a:t>
            </a:r>
            <a:r>
              <a:rPr lang="en-US" altLang="ja-JP" sz="3200" i="1" dirty="0" err="1"/>
              <a:t>yatai-gaeshi</a:t>
            </a:r>
            <a:r>
              <a:rPr lang="en-US" altLang="ja-JP" sz="3200" dirty="0"/>
              <a:t>)     	</a:t>
            </a:r>
          </a:p>
          <a:p>
            <a:pPr marL="457200" lvl="1" indent="0">
              <a:lnSpc>
                <a:spcPct val="80000"/>
              </a:lnSpc>
              <a:buNone/>
            </a:pPr>
            <a:r>
              <a:rPr lang="en-US" altLang="ja-JP" sz="3200" dirty="0"/>
              <a:t>	alter-turning device (</a:t>
            </a:r>
            <a:r>
              <a:rPr lang="en-US" altLang="ja-JP" sz="3200" i="1" dirty="0"/>
              <a:t>butsudan-</a:t>
            </a:r>
            <a:r>
              <a:rPr lang="en-US" altLang="ja-JP" sz="3200" i="1" dirty="0" err="1"/>
              <a:t>gaeshi</a:t>
            </a:r>
            <a:r>
              <a:rPr lang="en-US" altLang="ja-JP" sz="3200" dirty="0"/>
              <a:t>)</a:t>
            </a:r>
          </a:p>
          <a:p>
            <a:pPr marL="457200" lvl="1" indent="0">
              <a:lnSpc>
                <a:spcPct val="80000"/>
              </a:lnSpc>
              <a:buNone/>
            </a:pPr>
            <a:r>
              <a:rPr lang="en-US" altLang="ja-JP" sz="3200" dirty="0"/>
              <a:t> 	flying the character/actor (</a:t>
            </a:r>
            <a:r>
              <a:rPr lang="en-US" altLang="ja-JP" sz="3200" i="1" dirty="0" err="1"/>
              <a:t>chuzuri</a:t>
            </a:r>
            <a:r>
              <a:rPr lang="en-US" altLang="ja-JP" sz="3200" i="1" dirty="0"/>
              <a:t>-</a:t>
            </a:r>
            <a:r>
              <a:rPr lang="en-US" altLang="ja-JP" sz="3200" dirty="0"/>
              <a:t>)</a:t>
            </a:r>
          </a:p>
          <a:p>
            <a:endParaRPr kumimoji="1" lang="ja-JP" altLang="en-US" dirty="0"/>
          </a:p>
        </p:txBody>
      </p:sp>
    </p:spTree>
    <p:extLst>
      <p:ext uri="{BB962C8B-B14F-4D97-AF65-F5344CB8AC3E}">
        <p14:creationId xmlns:p14="http://schemas.microsoft.com/office/powerpoint/2010/main" val="83877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EFE70-3349-4FBA-BEE1-0D6404169E65}"/>
              </a:ext>
            </a:extLst>
          </p:cNvPr>
          <p:cNvSpPr>
            <a:spLocks noGrp="1"/>
          </p:cNvSpPr>
          <p:nvPr>
            <p:ph type="title"/>
          </p:nvPr>
        </p:nvSpPr>
        <p:spPr/>
        <p:txBody>
          <a:bodyPr/>
          <a:lstStyle/>
          <a:p>
            <a:r>
              <a:rPr kumimoji="1" lang="en-US" altLang="ja-JP" b="1" dirty="0"/>
              <a:t>Towards Society 5.0</a:t>
            </a:r>
            <a:endParaRPr kumimoji="1" lang="ja-JP" altLang="en-US" b="1" dirty="0"/>
          </a:p>
        </p:txBody>
      </p:sp>
      <p:sp>
        <p:nvSpPr>
          <p:cNvPr id="3" name="コンテンツ プレースホルダー 2">
            <a:extLst>
              <a:ext uri="{FF2B5EF4-FFF2-40B4-BE49-F238E27FC236}">
                <a16:creationId xmlns:a16="http://schemas.microsoft.com/office/drawing/2014/main" id="{EA051F99-666E-470B-8F99-BF58CE197614}"/>
              </a:ext>
            </a:extLst>
          </p:cNvPr>
          <p:cNvSpPr>
            <a:spLocks noGrp="1"/>
          </p:cNvSpPr>
          <p:nvPr>
            <p:ph idx="1"/>
          </p:nvPr>
        </p:nvSpPr>
        <p:spPr>
          <a:xfrm>
            <a:off x="457200" y="1600200"/>
            <a:ext cx="8229600" cy="4983162"/>
          </a:xfrm>
        </p:spPr>
        <p:txBody>
          <a:bodyPr/>
          <a:lstStyle/>
          <a:p>
            <a:r>
              <a:rPr lang="en-US" altLang="ja-JP" b="1" dirty="0"/>
              <a:t>Society 1.0 hunting society </a:t>
            </a:r>
            <a:endParaRPr lang="ja-JP" altLang="ja-JP" b="1" dirty="0"/>
          </a:p>
          <a:p>
            <a:r>
              <a:rPr lang="en-US" altLang="ja-JP" b="1" dirty="0"/>
              <a:t>Society 2.0 agricultural society  </a:t>
            </a:r>
            <a:endParaRPr lang="ja-JP" altLang="ja-JP" b="1" dirty="0"/>
          </a:p>
          <a:p>
            <a:r>
              <a:rPr lang="en-US" altLang="ja-JP" b="1" dirty="0"/>
              <a:t>Society 3.0 industrial society </a:t>
            </a:r>
            <a:endParaRPr lang="ja-JP" altLang="ja-JP" b="1" dirty="0"/>
          </a:p>
          <a:p>
            <a:r>
              <a:rPr lang="en-US" altLang="ja-JP" b="1" dirty="0"/>
              <a:t>Society 4.0 information society</a:t>
            </a:r>
          </a:p>
          <a:p>
            <a:r>
              <a:rPr lang="en-US" altLang="ja-JP" b="1" dirty="0"/>
              <a:t>Society 5.0 </a:t>
            </a:r>
          </a:p>
          <a:p>
            <a:pPr marL="0" indent="0">
              <a:buNone/>
            </a:pPr>
            <a:endParaRPr lang="en-US" altLang="ja-JP" b="1" dirty="0"/>
          </a:p>
          <a:p>
            <a:pPr marL="0" indent="0">
              <a:buNone/>
            </a:pPr>
            <a:endParaRPr kumimoji="1" lang="en-US" altLang="ja-JP" dirty="0"/>
          </a:p>
          <a:p>
            <a:pPr marL="0" indent="0">
              <a:buNone/>
            </a:pPr>
            <a:r>
              <a:rPr lang="en-US" altLang="ja-JP" dirty="0"/>
              <a:t>(ref. Cabinet Office website)</a:t>
            </a:r>
            <a:endParaRPr kumimoji="1" lang="ja-JP" altLang="en-US" dirty="0"/>
          </a:p>
        </p:txBody>
      </p:sp>
    </p:spTree>
    <p:extLst>
      <p:ext uri="{BB962C8B-B14F-4D97-AF65-F5344CB8AC3E}">
        <p14:creationId xmlns:p14="http://schemas.microsoft.com/office/powerpoint/2010/main" val="133074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8EE42-5770-49D3-8B7C-20D81EC1E6CB}"/>
              </a:ext>
            </a:extLst>
          </p:cNvPr>
          <p:cNvSpPr>
            <a:spLocks noGrp="1"/>
          </p:cNvSpPr>
          <p:nvPr>
            <p:ph type="title"/>
          </p:nvPr>
        </p:nvSpPr>
        <p:spPr>
          <a:xfrm>
            <a:off x="457200" y="274638"/>
            <a:ext cx="8229600" cy="850106"/>
          </a:xfrm>
        </p:spPr>
        <p:txBody>
          <a:bodyPr/>
          <a:lstStyle/>
          <a:p>
            <a:br>
              <a:rPr lang="en-US" altLang="ja-JP" b="1" dirty="0"/>
            </a:br>
            <a:r>
              <a:rPr lang="en-US" altLang="ja-JP" b="1" dirty="0"/>
              <a:t>Achieving Society 5.0</a:t>
            </a:r>
            <a:br>
              <a:rPr lang="en-US" altLang="ja-JP" b="1" dirty="0"/>
            </a:br>
            <a:r>
              <a:rPr lang="en-US" altLang="ja-JP" sz="2800" dirty="0"/>
              <a:t>(1)</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1C859A41-D700-4DEA-8ECE-1FE3D750497B}"/>
              </a:ext>
            </a:extLst>
          </p:cNvPr>
          <p:cNvSpPr>
            <a:spLocks noGrp="1"/>
          </p:cNvSpPr>
          <p:nvPr>
            <p:ph idx="1"/>
          </p:nvPr>
        </p:nvSpPr>
        <p:spPr>
          <a:xfrm>
            <a:off x="107504" y="1412776"/>
            <a:ext cx="8928992" cy="5170586"/>
          </a:xfrm>
        </p:spPr>
        <p:txBody>
          <a:bodyPr/>
          <a:lstStyle/>
          <a:p>
            <a:pPr marL="0" indent="0" algn="just">
              <a:buNone/>
            </a:pPr>
            <a:r>
              <a:rPr lang="en-US" altLang="ja-JP" b="1" dirty="0"/>
              <a:t>-Convergence btw cyberspace and physical space.</a:t>
            </a:r>
            <a:endParaRPr lang="ja-JP" altLang="ja-JP" b="1" dirty="0"/>
          </a:p>
          <a:p>
            <a:pPr marL="0" indent="0" algn="just">
              <a:buNone/>
            </a:pPr>
            <a:r>
              <a:rPr lang="en-US" altLang="ja-JP" b="1" dirty="0"/>
              <a:t>-Big data collected in cyberspace; analyzed by AI.</a:t>
            </a:r>
            <a:endParaRPr lang="ja-JP" altLang="ja-JP" b="1" dirty="0"/>
          </a:p>
          <a:p>
            <a:pPr marL="0" indent="0" algn="just">
              <a:buNone/>
            </a:pPr>
            <a:r>
              <a:rPr lang="en-US" altLang="ja-JP" b="1" dirty="0"/>
              <a:t>- People, things, and systems are connected in cyber-space and optimal results, obtained by AI exceeding human capabilities, are fed back to physical space.</a:t>
            </a:r>
            <a:endParaRPr lang="ja-JP" altLang="ja-JP" b="1" dirty="0"/>
          </a:p>
          <a:p>
            <a:pPr marL="0" indent="0" algn="just">
              <a:buNone/>
            </a:pPr>
            <a:r>
              <a:rPr lang="en-US" altLang="ja-JP" b="1" dirty="0"/>
              <a:t>-This process brings new value to industry and society and will help balance economic development and solve social issues.</a:t>
            </a:r>
            <a:endParaRPr lang="ja-JP" altLang="ja-JP" dirty="0"/>
          </a:p>
          <a:p>
            <a:pPr marL="0" indent="0">
              <a:buNone/>
            </a:pPr>
            <a:r>
              <a:rPr lang="en-US" altLang="ja-JP" dirty="0"/>
              <a:t>				</a:t>
            </a:r>
            <a:r>
              <a:rPr lang="en-US" altLang="ja-JP" sz="2800" dirty="0"/>
              <a:t>(ref. Cabinet Office website)</a:t>
            </a:r>
            <a:endParaRPr lang="ja-JP" altLang="en-US" sz="2800" dirty="0"/>
          </a:p>
          <a:p>
            <a:pPr marL="0" indent="0">
              <a:buNone/>
            </a:pPr>
            <a:endParaRPr kumimoji="1" lang="ja-JP" altLang="en-US" dirty="0"/>
          </a:p>
        </p:txBody>
      </p:sp>
    </p:spTree>
    <p:extLst>
      <p:ext uri="{BB962C8B-B14F-4D97-AF65-F5344CB8AC3E}">
        <p14:creationId xmlns:p14="http://schemas.microsoft.com/office/powerpoint/2010/main" val="386279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7B550A-8E17-407F-946A-B894CC38DEC9}"/>
              </a:ext>
            </a:extLst>
          </p:cNvPr>
          <p:cNvSpPr>
            <a:spLocks noGrp="1"/>
          </p:cNvSpPr>
          <p:nvPr>
            <p:ph type="title"/>
          </p:nvPr>
        </p:nvSpPr>
        <p:spPr>
          <a:xfrm>
            <a:off x="457200" y="274638"/>
            <a:ext cx="8229600" cy="994122"/>
          </a:xfrm>
        </p:spPr>
        <p:txBody>
          <a:bodyPr/>
          <a:lstStyle/>
          <a:p>
            <a:r>
              <a:rPr lang="en-US" altLang="ja-JP" b="1" dirty="0"/>
              <a:t>Achieving Society 5.0</a:t>
            </a:r>
            <a:br>
              <a:rPr lang="en-US" altLang="ja-JP" b="1" dirty="0"/>
            </a:br>
            <a:r>
              <a:rPr lang="en-US" altLang="ja-JP" sz="2800" dirty="0"/>
              <a:t>(2)</a:t>
            </a:r>
            <a:endParaRPr kumimoji="1" lang="ja-JP" altLang="en-US" sz="2800" dirty="0"/>
          </a:p>
        </p:txBody>
      </p:sp>
      <p:sp>
        <p:nvSpPr>
          <p:cNvPr id="3" name="コンテンツ プレースホルダー 2">
            <a:extLst>
              <a:ext uri="{FF2B5EF4-FFF2-40B4-BE49-F238E27FC236}">
                <a16:creationId xmlns:a16="http://schemas.microsoft.com/office/drawing/2014/main" id="{5BC44E58-2D38-4DAA-BD5D-37711434D9A0}"/>
              </a:ext>
            </a:extLst>
          </p:cNvPr>
          <p:cNvSpPr>
            <a:spLocks noGrp="1"/>
          </p:cNvSpPr>
          <p:nvPr>
            <p:ph idx="1"/>
          </p:nvPr>
        </p:nvSpPr>
        <p:spPr>
          <a:xfrm>
            <a:off x="179512" y="1412776"/>
            <a:ext cx="8856984" cy="5112568"/>
          </a:xfrm>
        </p:spPr>
        <p:txBody>
          <a:bodyPr/>
          <a:lstStyle/>
          <a:p>
            <a:pPr algn="just"/>
            <a:r>
              <a:rPr lang="en-US" altLang="ja-JP" b="1" dirty="0"/>
              <a:t>Social issues</a:t>
            </a:r>
            <a:r>
              <a:rPr lang="en-US" altLang="ja-JP" dirty="0"/>
              <a:t>: </a:t>
            </a:r>
            <a:r>
              <a:rPr lang="en-US" altLang="ja-JP" b="1" dirty="0"/>
              <a:t>rising demand for energy &amp; food; ageing society, international competition (e.g. concentration of wealth and regional inequality)</a:t>
            </a:r>
            <a:endParaRPr lang="ja-JP" altLang="ja-JP" b="1" dirty="0"/>
          </a:p>
          <a:p>
            <a:pPr algn="just"/>
            <a:r>
              <a:rPr lang="en-US" altLang="ja-JP" b="1" dirty="0"/>
              <a:t>New technologies</a:t>
            </a:r>
            <a:r>
              <a:rPr lang="en-US" altLang="ja-JP" dirty="0"/>
              <a:t> </a:t>
            </a:r>
            <a:r>
              <a:rPr lang="en-US" altLang="ja-JP" b="1" dirty="0"/>
              <a:t>like IoT, robotics, AI, and big data will assist in industries and activities to provide goods/services without disparity. Processes will speed up. (e.g. Self-driving cars, cashless society and more.) </a:t>
            </a:r>
            <a:r>
              <a:rPr lang="en-US" altLang="ja-JP" sz="2800" dirty="0"/>
              <a:t>(ref. Cabinet Office website)</a:t>
            </a:r>
            <a:endParaRPr lang="ja-JP" altLang="en-US" sz="2800" dirty="0"/>
          </a:p>
          <a:p>
            <a:endParaRPr lang="ja-JP" altLang="ja-JP" dirty="0"/>
          </a:p>
          <a:p>
            <a:endParaRPr kumimoji="1" lang="ja-JP" altLang="en-US" dirty="0"/>
          </a:p>
        </p:txBody>
      </p:sp>
    </p:spTree>
    <p:extLst>
      <p:ext uri="{BB962C8B-B14F-4D97-AF65-F5344CB8AC3E}">
        <p14:creationId xmlns:p14="http://schemas.microsoft.com/office/powerpoint/2010/main" val="159469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845AF2-DBF1-4767-AE86-7F9C4C39807F}"/>
              </a:ext>
            </a:extLst>
          </p:cNvPr>
          <p:cNvSpPr>
            <a:spLocks noGrp="1"/>
          </p:cNvSpPr>
          <p:nvPr>
            <p:ph type="title"/>
          </p:nvPr>
        </p:nvSpPr>
        <p:spPr/>
        <p:txBody>
          <a:bodyPr/>
          <a:lstStyle/>
          <a:p>
            <a:r>
              <a:rPr lang="en-US" altLang="ja-JP" b="1" dirty="0"/>
              <a:t>Society 5.0</a:t>
            </a:r>
            <a:endParaRPr kumimoji="1" lang="ja-JP" altLang="en-US" b="1" dirty="0"/>
          </a:p>
        </p:txBody>
      </p:sp>
      <p:sp>
        <p:nvSpPr>
          <p:cNvPr id="3" name="コンテンツ プレースホルダー 2">
            <a:extLst>
              <a:ext uri="{FF2B5EF4-FFF2-40B4-BE49-F238E27FC236}">
                <a16:creationId xmlns:a16="http://schemas.microsoft.com/office/drawing/2014/main" id="{9034AF37-016E-4EE9-A3D9-DC6D7E134EF1}"/>
              </a:ext>
            </a:extLst>
          </p:cNvPr>
          <p:cNvSpPr>
            <a:spLocks noGrp="1"/>
          </p:cNvSpPr>
          <p:nvPr>
            <p:ph idx="1"/>
          </p:nvPr>
        </p:nvSpPr>
        <p:spPr/>
        <p:txBody>
          <a:bodyPr/>
          <a:lstStyle/>
          <a:p>
            <a:r>
              <a:rPr lang="en-US" altLang="ja-JP" b="1" dirty="0"/>
              <a:t>Foreseeable Results</a:t>
            </a:r>
            <a:r>
              <a:rPr lang="en-US" altLang="ja-JP" dirty="0"/>
              <a:t>: </a:t>
            </a:r>
          </a:p>
          <a:p>
            <a:pPr marL="0" indent="0">
              <a:buNone/>
            </a:pPr>
            <a:r>
              <a:rPr lang="en-US" altLang="ja-JP" b="1" dirty="0"/>
              <a:t>Reduction of GHG emission/ Increased production of food &amp; reduction of waste/ Mitigation of costs associated with an ageing society/Promotion of sustainable industrialization / Redistribution of wealth and correction of regional inequality</a:t>
            </a:r>
            <a:r>
              <a:rPr lang="en-US" altLang="ja-JP" dirty="0"/>
              <a:t>.</a:t>
            </a:r>
            <a:endParaRPr kumimoji="1" lang="en-US" altLang="ja-JP" dirty="0"/>
          </a:p>
          <a:p>
            <a:pPr marL="0" indent="0">
              <a:buNone/>
            </a:pPr>
            <a:r>
              <a:rPr lang="en-US" altLang="ja-JP" dirty="0"/>
              <a:t>			</a:t>
            </a:r>
            <a:r>
              <a:rPr lang="en-US" altLang="ja-JP" sz="2800" dirty="0"/>
              <a:t>(ref. Cabinet Office website)</a:t>
            </a:r>
            <a:endParaRPr lang="ja-JP" altLang="en-US" sz="2800" dirty="0"/>
          </a:p>
          <a:p>
            <a:endParaRPr lang="en-US" altLang="ja-JP" dirty="0"/>
          </a:p>
        </p:txBody>
      </p:sp>
    </p:spTree>
    <p:extLst>
      <p:ext uri="{BB962C8B-B14F-4D97-AF65-F5344CB8AC3E}">
        <p14:creationId xmlns:p14="http://schemas.microsoft.com/office/powerpoint/2010/main" val="235880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EBFAB-30D1-4430-A7AE-0AADCA0E43DF}"/>
              </a:ext>
            </a:extLst>
          </p:cNvPr>
          <p:cNvSpPr>
            <a:spLocks noGrp="1"/>
          </p:cNvSpPr>
          <p:nvPr>
            <p:ph type="title"/>
          </p:nvPr>
        </p:nvSpPr>
        <p:spPr/>
        <p:txBody>
          <a:bodyPr/>
          <a:lstStyle/>
          <a:p>
            <a:r>
              <a:rPr lang="en-US" altLang="ja-JP" b="1" dirty="0"/>
              <a:t>Branding Japan as a Society 5.0</a:t>
            </a:r>
            <a:endParaRPr kumimoji="1" lang="ja-JP" altLang="en-US" b="1" dirty="0"/>
          </a:p>
        </p:txBody>
      </p:sp>
      <p:sp>
        <p:nvSpPr>
          <p:cNvPr id="3" name="コンテンツ プレースホルダー 2">
            <a:extLst>
              <a:ext uri="{FF2B5EF4-FFF2-40B4-BE49-F238E27FC236}">
                <a16:creationId xmlns:a16="http://schemas.microsoft.com/office/drawing/2014/main" id="{C58C1B9F-71CF-4F9B-85DD-32FF5EDCBF0A}"/>
              </a:ext>
            </a:extLst>
          </p:cNvPr>
          <p:cNvSpPr>
            <a:spLocks noGrp="1"/>
          </p:cNvSpPr>
          <p:nvPr>
            <p:ph idx="1"/>
          </p:nvPr>
        </p:nvSpPr>
        <p:spPr>
          <a:xfrm>
            <a:off x="323528" y="1166018"/>
            <a:ext cx="8229600" cy="5417344"/>
          </a:xfrm>
        </p:spPr>
        <p:txBody>
          <a:bodyPr/>
          <a:lstStyle/>
          <a:p>
            <a:endParaRPr lang="en-US" altLang="ja-JP" b="1" dirty="0"/>
          </a:p>
          <a:p>
            <a:r>
              <a:rPr lang="en-US" altLang="ja-JP" b="1" dirty="0"/>
              <a:t>AIM: Robot-human collaborative society </a:t>
            </a:r>
          </a:p>
          <a:p>
            <a:r>
              <a:rPr lang="en-US" altLang="ja-JP" b="1" dirty="0"/>
              <a:t>Humanoid Robotics Project (HRP 1998-2003)</a:t>
            </a:r>
            <a:endParaRPr lang="ja-JP" altLang="ja-JP" b="1" dirty="0"/>
          </a:p>
          <a:p>
            <a:r>
              <a:rPr lang="en-US" altLang="ja-JP" b="1" dirty="0"/>
              <a:t>Innovation 25 (2007-2025), </a:t>
            </a:r>
            <a:r>
              <a:rPr lang="en-US" altLang="ja-JP" b="1" dirty="0" err="1"/>
              <a:t>Inobe</a:t>
            </a:r>
            <a:r>
              <a:rPr lang="en-US" altLang="ja-JP" b="1" dirty="0"/>
              <a:t> family    	“Convenience, security, comfort” </a:t>
            </a:r>
            <a:endParaRPr lang="ja-JP" altLang="ja-JP" b="1" dirty="0"/>
          </a:p>
          <a:p>
            <a:r>
              <a:rPr lang="en-US" altLang="ja-JP" b="1" dirty="0"/>
              <a:t>Robot Revolution Realization Council (2014) </a:t>
            </a:r>
            <a:endParaRPr lang="ja-JP" altLang="ja-JP" b="1" dirty="0"/>
          </a:p>
          <a:p>
            <a:pPr marL="0" indent="0">
              <a:buNone/>
            </a:pPr>
            <a:r>
              <a:rPr lang="en-US" altLang="ja-JP" b="1" dirty="0"/>
              <a:t>	next generation robots</a:t>
            </a:r>
            <a:endParaRPr lang="ja-JP" altLang="ja-JP" b="1" dirty="0"/>
          </a:p>
          <a:p>
            <a:r>
              <a:rPr lang="en-US" altLang="ja-JP" b="1" dirty="0"/>
              <a:t>2015—Year of Robot Revolution with a “New  	Strategy for Robots”</a:t>
            </a:r>
          </a:p>
          <a:p>
            <a:pPr marL="0" indent="0">
              <a:buNone/>
            </a:pPr>
            <a:endParaRPr lang="ja-JP" altLang="ja-JP" dirty="0"/>
          </a:p>
          <a:p>
            <a:pPr marL="0" indent="0">
              <a:buNone/>
            </a:pPr>
            <a:endParaRPr lang="ja-JP" altLang="ja-JP" dirty="0"/>
          </a:p>
          <a:p>
            <a:endParaRPr kumimoji="1" lang="ja-JP" altLang="en-US" dirty="0"/>
          </a:p>
        </p:txBody>
      </p:sp>
    </p:spTree>
    <p:extLst>
      <p:ext uri="{BB962C8B-B14F-4D97-AF65-F5344CB8AC3E}">
        <p14:creationId xmlns:p14="http://schemas.microsoft.com/office/powerpoint/2010/main" val="362520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869A6F-0782-4A6F-ADF3-03BD009A4645}"/>
              </a:ext>
            </a:extLst>
          </p:cNvPr>
          <p:cNvSpPr>
            <a:spLocks noGrp="1"/>
          </p:cNvSpPr>
          <p:nvPr>
            <p:ph type="title"/>
          </p:nvPr>
        </p:nvSpPr>
        <p:spPr>
          <a:xfrm>
            <a:off x="457200" y="274638"/>
            <a:ext cx="8229600" cy="562074"/>
          </a:xfrm>
        </p:spPr>
        <p:txBody>
          <a:bodyPr/>
          <a:lstStyle/>
          <a:p>
            <a:r>
              <a:rPr lang="en-US" altLang="ja-JP" b="1" dirty="0"/>
              <a:t>HRP Robot Technologies</a:t>
            </a:r>
            <a:endParaRPr kumimoji="1" lang="ja-JP" altLang="en-US" dirty="0"/>
          </a:p>
        </p:txBody>
      </p:sp>
      <p:sp>
        <p:nvSpPr>
          <p:cNvPr id="3" name="コンテンツ プレースホルダー 2">
            <a:extLst>
              <a:ext uri="{FF2B5EF4-FFF2-40B4-BE49-F238E27FC236}">
                <a16:creationId xmlns:a16="http://schemas.microsoft.com/office/drawing/2014/main" id="{FDF717CF-CE8F-45D7-A5C4-EF913F860C19}"/>
              </a:ext>
            </a:extLst>
          </p:cNvPr>
          <p:cNvSpPr>
            <a:spLocks noGrp="1"/>
          </p:cNvSpPr>
          <p:nvPr>
            <p:ph idx="1"/>
          </p:nvPr>
        </p:nvSpPr>
        <p:spPr>
          <a:xfrm>
            <a:off x="457200" y="1340768"/>
            <a:ext cx="8229600" cy="5400600"/>
          </a:xfrm>
        </p:spPr>
        <p:txBody>
          <a:bodyPr/>
          <a:lstStyle/>
          <a:p>
            <a:r>
              <a:rPr lang="en-US" altLang="ja-JP" b="1" dirty="0"/>
              <a:t>Motion capture </a:t>
            </a:r>
            <a:endParaRPr lang="ja-JP" altLang="ja-JP" b="1" dirty="0"/>
          </a:p>
          <a:p>
            <a:r>
              <a:rPr lang="ja-JP" altLang="ja-JP" b="1" dirty="0"/>
              <a:t>Real time Linux</a:t>
            </a:r>
          </a:p>
          <a:p>
            <a:r>
              <a:rPr lang="en-US" altLang="ja-JP" b="1" dirty="0"/>
              <a:t>Voice Recognition </a:t>
            </a:r>
            <a:endParaRPr lang="ja-JP" altLang="ja-JP" b="1" dirty="0"/>
          </a:p>
          <a:p>
            <a:r>
              <a:rPr lang="ja-JP" altLang="ja-JP" b="1" dirty="0"/>
              <a:t>Degrees of freedom</a:t>
            </a:r>
          </a:p>
          <a:p>
            <a:r>
              <a:rPr lang="ja-JP" altLang="ja-JP" b="1" dirty="0"/>
              <a:t>Bipedal movement </a:t>
            </a:r>
            <a:endParaRPr lang="en-US" altLang="ja-JP" b="1" dirty="0"/>
          </a:p>
          <a:p>
            <a:r>
              <a:rPr lang="en-US" altLang="ja-JP" b="1" dirty="0"/>
              <a:t>Robot Simulator</a:t>
            </a:r>
            <a:endParaRPr lang="ja-JP" altLang="ja-JP" b="1" dirty="0"/>
          </a:p>
          <a:p>
            <a:r>
              <a:rPr lang="en-US" altLang="ja-JP" b="1" dirty="0"/>
              <a:t>Human body dimensions database etc.</a:t>
            </a:r>
          </a:p>
          <a:p>
            <a:r>
              <a:rPr lang="ja-JP" altLang="ja-JP" b="1" dirty="0"/>
              <a:t>User Centered Robot Open Architecture</a:t>
            </a:r>
            <a:endParaRPr lang="en-US" altLang="ja-JP" b="1" dirty="0"/>
          </a:p>
          <a:p>
            <a:r>
              <a:rPr lang="en-US" altLang="ja-JP" b="1" dirty="0"/>
              <a:t>RT Middleware</a:t>
            </a:r>
            <a:endParaRPr lang="ja-JP" altLang="ja-JP" b="1" dirty="0"/>
          </a:p>
          <a:p>
            <a:endParaRPr lang="ja-JP" altLang="ja-JP" b="1" dirty="0"/>
          </a:p>
          <a:p>
            <a:endParaRPr lang="ja-JP" altLang="ja-JP" b="1" dirty="0"/>
          </a:p>
          <a:p>
            <a:endParaRPr kumimoji="1" lang="ja-JP" altLang="en-US" dirty="0"/>
          </a:p>
        </p:txBody>
      </p:sp>
    </p:spTree>
    <p:extLst>
      <p:ext uri="{BB962C8B-B14F-4D97-AF65-F5344CB8AC3E}">
        <p14:creationId xmlns:p14="http://schemas.microsoft.com/office/powerpoint/2010/main" val="135294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ja-JP" sz="4000" b="1" i="1" dirty="0" err="1"/>
              <a:t>Karakuri</a:t>
            </a:r>
            <a:r>
              <a:rPr lang="en-US" altLang="ja-JP" sz="4000" b="1" dirty="0"/>
              <a:t> Puppets</a:t>
            </a:r>
            <a:br>
              <a:rPr lang="en-US" altLang="ja-JP" sz="4000" dirty="0"/>
            </a:br>
            <a:r>
              <a:rPr lang="ja-JP" altLang="en-US" sz="4000" dirty="0"/>
              <a:t>１７ｃ</a:t>
            </a:r>
            <a:r>
              <a:rPr lang="en-US" altLang="ja-JP" sz="4000" dirty="0"/>
              <a:t>-</a:t>
            </a:r>
            <a:r>
              <a:rPr lang="ja-JP" altLang="en-US" sz="4000" dirty="0"/>
              <a:t>１８ｃ </a:t>
            </a:r>
          </a:p>
        </p:txBody>
      </p:sp>
      <p:sp>
        <p:nvSpPr>
          <p:cNvPr id="15362" name="Content Placeholder 2"/>
          <p:cNvSpPr>
            <a:spLocks noGrp="1"/>
          </p:cNvSpPr>
          <p:nvPr>
            <p:ph idx="1"/>
          </p:nvPr>
        </p:nvSpPr>
        <p:spPr/>
        <p:txBody>
          <a:bodyPr/>
          <a:lstStyle/>
          <a:p>
            <a:pPr eaLnBrk="1" hangingPunct="1">
              <a:buFont typeface="Arial" charset="0"/>
              <a:buNone/>
            </a:pPr>
            <a:endParaRPr lang="ja-JP" altLang="en-US" b="1" dirty="0"/>
          </a:p>
          <a:p>
            <a:pPr eaLnBrk="1" hangingPunct="1"/>
            <a:r>
              <a:rPr lang="en-US" altLang="ja-JP" b="1" i="1" dirty="0" err="1"/>
              <a:t>Zashiki</a:t>
            </a:r>
            <a:r>
              <a:rPr lang="en-US" altLang="ja-JP" b="1" i="1" dirty="0"/>
              <a:t> </a:t>
            </a:r>
            <a:r>
              <a:rPr lang="en-US" altLang="ja-JP" b="1" i="1" dirty="0" err="1"/>
              <a:t>Karakuri</a:t>
            </a:r>
            <a:r>
              <a:rPr lang="ja-JP" altLang="en-US" b="1" dirty="0"/>
              <a:t>　</a:t>
            </a:r>
            <a:r>
              <a:rPr lang="en-US" altLang="ja-JP" b="1" dirty="0"/>
              <a:t>(collector’s items)</a:t>
            </a:r>
          </a:p>
          <a:p>
            <a:pPr eaLnBrk="1" hangingPunct="1"/>
            <a:r>
              <a:rPr lang="en-US" altLang="ja-JP" b="1" dirty="0"/>
              <a:t>Festival </a:t>
            </a:r>
            <a:r>
              <a:rPr lang="en-US" altLang="ja-JP" b="1" i="1" dirty="0" err="1"/>
              <a:t>Karakuri</a:t>
            </a:r>
            <a:r>
              <a:rPr lang="ja-JP" altLang="en-US" b="1" dirty="0"/>
              <a:t>　</a:t>
            </a:r>
            <a:endParaRPr lang="en-US" altLang="ja-JP" b="1" dirty="0"/>
          </a:p>
          <a:p>
            <a:pPr eaLnBrk="1" hangingPunct="1"/>
            <a:r>
              <a:rPr lang="en-US" altLang="ja-JP" b="1" dirty="0"/>
              <a:t>Stage </a:t>
            </a:r>
            <a:r>
              <a:rPr lang="en-US" altLang="ja-JP" b="1" i="1" dirty="0" err="1"/>
              <a:t>Karakuri</a:t>
            </a:r>
            <a:r>
              <a:rPr lang="en-US" altLang="ja-JP" b="1" dirty="0"/>
              <a:t> </a:t>
            </a:r>
          </a:p>
          <a:p>
            <a:pPr marL="0" indent="0" eaLnBrk="1" hangingPunct="1">
              <a:buNone/>
            </a:pPr>
            <a:r>
              <a:rPr lang="en-US" altLang="ja-JP" b="1" dirty="0"/>
              <a:t>	   Takeda Theatre (1622-1768), </a:t>
            </a:r>
          </a:p>
          <a:p>
            <a:pPr marL="0" indent="0" eaLnBrk="1" hangingPunct="1">
              <a:buNone/>
            </a:pPr>
            <a:r>
              <a:rPr lang="en-US" altLang="ja-JP" b="1" dirty="0"/>
              <a:t>		f. Takeda Omi 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48A68F-739E-4FA7-B4F2-14838DB360CC}"/>
              </a:ext>
            </a:extLst>
          </p:cNvPr>
          <p:cNvSpPr>
            <a:spLocks noGrp="1"/>
          </p:cNvSpPr>
          <p:nvPr>
            <p:ph type="title"/>
          </p:nvPr>
        </p:nvSpPr>
        <p:spPr>
          <a:xfrm>
            <a:off x="457200" y="274638"/>
            <a:ext cx="8229600" cy="884805"/>
          </a:xfrm>
        </p:spPr>
        <p:txBody>
          <a:bodyPr/>
          <a:lstStyle/>
          <a:p>
            <a:r>
              <a:rPr lang="en-US" altLang="ja-JP" b="1" dirty="0"/>
              <a:t>Kawada HRP-2 &amp; HRP-4C</a:t>
            </a:r>
            <a:r>
              <a:rPr lang="ja-JP" altLang="ja-JP" b="1" dirty="0"/>
              <a:t>　　</a:t>
            </a:r>
            <a:endParaRPr kumimoji="1" lang="ja-JP" altLang="en-US" dirty="0"/>
          </a:p>
        </p:txBody>
      </p:sp>
      <p:sp>
        <p:nvSpPr>
          <p:cNvPr id="6" name="コンテンツ プレースホルダー 5">
            <a:extLst>
              <a:ext uri="{FF2B5EF4-FFF2-40B4-BE49-F238E27FC236}">
                <a16:creationId xmlns:a16="http://schemas.microsoft.com/office/drawing/2014/main" id="{911414B5-BA9A-4B5B-95BB-49E78E922D1A}"/>
              </a:ext>
            </a:extLst>
          </p:cNvPr>
          <p:cNvSpPr>
            <a:spLocks noGrp="1"/>
          </p:cNvSpPr>
          <p:nvPr>
            <p:ph idx="1"/>
          </p:nvPr>
        </p:nvSpPr>
        <p:spPr>
          <a:xfrm flipV="1">
            <a:off x="457200" y="1554481"/>
            <a:ext cx="8229600" cy="45719"/>
          </a:xfrm>
        </p:spPr>
        <p:txBody>
          <a:bodyPr/>
          <a:lstStyle/>
          <a:p>
            <a:endParaRPr kumimoji="1" lang="en-US" altLang="ja-JP" dirty="0"/>
          </a:p>
          <a:p>
            <a:endParaRPr lang="en-US" altLang="ja-JP" dirty="0"/>
          </a:p>
          <a:p>
            <a:endParaRPr kumimoji="1" lang="ja-JP" altLang="en-US" dirty="0"/>
          </a:p>
        </p:txBody>
      </p:sp>
      <p:sp>
        <p:nvSpPr>
          <p:cNvPr id="7" name="Rectangle 5">
            <a:extLst>
              <a:ext uri="{FF2B5EF4-FFF2-40B4-BE49-F238E27FC236}">
                <a16:creationId xmlns:a16="http://schemas.microsoft.com/office/drawing/2014/main" id="{0414B29E-97B5-4138-B5D2-94BFE325F5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8AEC64F5-38A4-41DD-819E-4F7CA448139C}"/>
              </a:ext>
            </a:extLst>
          </p:cNvPr>
          <p:cNvSpPr>
            <a:spLocks noChangeArrowheads="1"/>
          </p:cNvSpPr>
          <p:nvPr/>
        </p:nvSpPr>
        <p:spPr bwMode="auto">
          <a:xfrm>
            <a:off x="0" y="40243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8">
            <a:extLst>
              <a:ext uri="{FF2B5EF4-FFF2-40B4-BE49-F238E27FC236}">
                <a16:creationId xmlns:a16="http://schemas.microsoft.com/office/drawing/2014/main" id="{4AD9E28B-CB4B-48D3-9937-D5F5647E853A}"/>
              </a:ext>
            </a:extLst>
          </p:cNvPr>
          <p:cNvSpPr>
            <a:spLocks noChangeArrowheads="1"/>
          </p:cNvSpPr>
          <p:nvPr/>
        </p:nvSpPr>
        <p:spPr bwMode="auto">
          <a:xfrm rot="10800000">
            <a:off x="283863" y="2190694"/>
            <a:ext cx="91519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pic>
        <p:nvPicPr>
          <p:cNvPr id="2055" name="Picture 7" descr="éçºãããHRP-4Cãã®åç5">
            <a:extLst>
              <a:ext uri="{FF2B5EF4-FFF2-40B4-BE49-F238E27FC236}">
                <a16:creationId xmlns:a16="http://schemas.microsoft.com/office/drawing/2014/main" id="{4F3A6D27-397C-4478-BBA5-864CA0AD960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10800000" flipV="1">
            <a:off x="1979712" y="1341126"/>
            <a:ext cx="4824536" cy="5516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006C007-2CB1-47CC-837B-F6619EBD09B1}"/>
              </a:ext>
            </a:extLst>
          </p:cNvPr>
          <p:cNvSpPr>
            <a:spLocks noChangeArrowheads="1"/>
          </p:cNvSpPr>
          <p:nvPr/>
        </p:nvSpPr>
        <p:spPr bwMode="auto">
          <a:xfrm rot="10800000">
            <a:off x="253743" y="5781029"/>
            <a:ext cx="9151960"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44643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85439F-C1B2-43A4-BE73-8329FB33B16F}"/>
              </a:ext>
            </a:extLst>
          </p:cNvPr>
          <p:cNvSpPr>
            <a:spLocks noGrp="1"/>
          </p:cNvSpPr>
          <p:nvPr>
            <p:ph type="title"/>
          </p:nvPr>
        </p:nvSpPr>
        <p:spPr/>
        <p:txBody>
          <a:bodyPr/>
          <a:lstStyle/>
          <a:p>
            <a:r>
              <a:rPr kumimoji="1" lang="en-US" altLang="ja-JP" b="1" dirty="0"/>
              <a:t>Innovation 25 </a:t>
            </a:r>
            <a:r>
              <a:rPr kumimoji="1" lang="en-US" altLang="ja-JP" sz="4000" dirty="0"/>
              <a:t>(2007-2025)</a:t>
            </a:r>
            <a:endParaRPr kumimoji="1" lang="ja-JP" altLang="en-US" sz="4000" b="1" dirty="0"/>
          </a:p>
        </p:txBody>
      </p:sp>
      <p:sp>
        <p:nvSpPr>
          <p:cNvPr id="3" name="コンテンツ プレースホルダー 2">
            <a:extLst>
              <a:ext uri="{FF2B5EF4-FFF2-40B4-BE49-F238E27FC236}">
                <a16:creationId xmlns:a16="http://schemas.microsoft.com/office/drawing/2014/main" id="{D5468791-DCA8-4108-B402-EC1375B04125}"/>
              </a:ext>
            </a:extLst>
          </p:cNvPr>
          <p:cNvSpPr>
            <a:spLocks noGrp="1"/>
          </p:cNvSpPr>
          <p:nvPr>
            <p:ph idx="1"/>
          </p:nvPr>
        </p:nvSpPr>
        <p:spPr>
          <a:xfrm>
            <a:off x="7392" y="1387922"/>
            <a:ext cx="9108504" cy="5195440"/>
          </a:xfrm>
        </p:spPr>
        <p:txBody>
          <a:bodyPr/>
          <a:lstStyle/>
          <a:p>
            <a:pPr marL="0" lvl="0" indent="0" algn="just">
              <a:buNone/>
            </a:pPr>
            <a:r>
              <a:rPr lang="en-US" altLang="ja-JP" b="1" dirty="0"/>
              <a:t>1. Setting the goals high and anticipating challenges.</a:t>
            </a:r>
            <a:endParaRPr lang="ja-JP" altLang="ja-JP" b="1" dirty="0"/>
          </a:p>
          <a:p>
            <a:pPr marL="0" indent="0" algn="just">
              <a:buNone/>
            </a:pPr>
            <a:r>
              <a:rPr lang="en-US" altLang="ja-JP" b="1" dirty="0"/>
              <a:t>2. Timely and effective response to globalization and advancement of informatization. </a:t>
            </a:r>
            <a:endParaRPr lang="ja-JP" altLang="ja-JP" b="1" dirty="0"/>
          </a:p>
          <a:p>
            <a:pPr marL="0" indent="0">
              <a:buNone/>
            </a:pPr>
            <a:r>
              <a:rPr lang="en-US" altLang="ja-JP" b="1" dirty="0"/>
              <a:t>3.Significance of the perspective of ordinary citizens.</a:t>
            </a:r>
            <a:endParaRPr lang="ja-JP" altLang="ja-JP" b="1" dirty="0"/>
          </a:p>
          <a:p>
            <a:pPr marL="0" indent="0">
              <a:buNone/>
            </a:pPr>
            <a:r>
              <a:rPr lang="en-US" altLang="ja-JP" b="1" dirty="0"/>
              <a:t>4.Innovation through diversification and reform of society </a:t>
            </a:r>
            <a:endParaRPr lang="ja-JP" altLang="ja-JP" b="1" dirty="0"/>
          </a:p>
          <a:p>
            <a:pPr marL="0" indent="0">
              <a:buNone/>
            </a:pPr>
            <a:r>
              <a:rPr lang="en-US" altLang="ja-JP" b="1" dirty="0"/>
              <a:t>5.Primary importance on HR</a:t>
            </a:r>
            <a:r>
              <a:rPr lang="ja-JP" altLang="en-US" b="1" dirty="0"/>
              <a:t> </a:t>
            </a:r>
            <a:r>
              <a:rPr lang="en-US" altLang="ja-JP" b="1" dirty="0"/>
              <a:t>development—to encourage people to think creatively </a:t>
            </a:r>
            <a:endParaRPr lang="ja-JP" altLang="ja-JP" b="1" dirty="0"/>
          </a:p>
          <a:p>
            <a:endParaRPr kumimoji="1" lang="ja-JP" altLang="en-US" dirty="0"/>
          </a:p>
        </p:txBody>
      </p:sp>
    </p:spTree>
    <p:extLst>
      <p:ext uri="{BB962C8B-B14F-4D97-AF65-F5344CB8AC3E}">
        <p14:creationId xmlns:p14="http://schemas.microsoft.com/office/powerpoint/2010/main" val="55272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4EFF98-FAC5-4AE5-9608-0FEB8620BF2A}"/>
              </a:ext>
            </a:extLst>
          </p:cNvPr>
          <p:cNvSpPr>
            <a:spLocks noGrp="1"/>
          </p:cNvSpPr>
          <p:nvPr>
            <p:ph type="title"/>
          </p:nvPr>
        </p:nvSpPr>
        <p:spPr/>
        <p:txBody>
          <a:bodyPr/>
          <a:lstStyle/>
          <a:p>
            <a:r>
              <a:rPr lang="en-US" altLang="ja-JP" b="1" dirty="0"/>
              <a:t>“A Day in the Life of the </a:t>
            </a:r>
            <a:r>
              <a:rPr lang="en-US" altLang="ja-JP" b="1" dirty="0" err="1"/>
              <a:t>Inobe</a:t>
            </a:r>
            <a:r>
              <a:rPr lang="en-US" altLang="ja-JP" b="1" dirty="0"/>
              <a:t> Family” </a:t>
            </a:r>
            <a:r>
              <a:rPr lang="en-US" altLang="ja-JP" sz="3200" dirty="0"/>
              <a:t>(2007)</a:t>
            </a:r>
            <a:endParaRPr kumimoji="1" lang="ja-JP" altLang="en-US" sz="3200" dirty="0"/>
          </a:p>
        </p:txBody>
      </p:sp>
      <p:sp>
        <p:nvSpPr>
          <p:cNvPr id="3" name="コンテンツ プレースホルダー 2">
            <a:extLst>
              <a:ext uri="{FF2B5EF4-FFF2-40B4-BE49-F238E27FC236}">
                <a16:creationId xmlns:a16="http://schemas.microsoft.com/office/drawing/2014/main" id="{348F532A-69A7-4BAB-A486-3510373E9DDF}"/>
              </a:ext>
            </a:extLst>
          </p:cNvPr>
          <p:cNvSpPr>
            <a:spLocks noGrp="1"/>
          </p:cNvSpPr>
          <p:nvPr>
            <p:ph idx="1"/>
          </p:nvPr>
        </p:nvSpPr>
        <p:spPr>
          <a:xfrm>
            <a:off x="457200" y="1600200"/>
            <a:ext cx="8229600" cy="4525963"/>
          </a:xfrm>
        </p:spPr>
        <p:txBody>
          <a:bodyPr/>
          <a:lstStyle/>
          <a:p>
            <a:pPr marL="0" indent="0">
              <a:buNone/>
            </a:pPr>
            <a:r>
              <a:rPr lang="en-US" altLang="ja-JP" dirty="0"/>
              <a:t>	</a:t>
            </a:r>
          </a:p>
          <a:p>
            <a:pPr marL="0" indent="0">
              <a:buNone/>
            </a:pPr>
            <a:r>
              <a:rPr lang="en-US" altLang="ja-JP" b="1" dirty="0"/>
              <a:t>	Convenience, Security, and Comfort</a:t>
            </a:r>
          </a:p>
          <a:p>
            <a:pPr marL="0" indent="0">
              <a:buNone/>
            </a:pPr>
            <a:endParaRPr lang="en-US" altLang="ja-JP" b="1" dirty="0"/>
          </a:p>
          <a:p>
            <a:r>
              <a:rPr kumimoji="1" lang="en-US" altLang="ja-JP" dirty="0"/>
              <a:t>Father—works at his own venture company</a:t>
            </a:r>
            <a:r>
              <a:rPr lang="en-US" altLang="ja-JP" dirty="0"/>
              <a:t>; </a:t>
            </a:r>
          </a:p>
          <a:p>
            <a:pPr marL="0" indent="0">
              <a:buNone/>
            </a:pPr>
            <a:r>
              <a:rPr lang="en-US" altLang="ja-JP" dirty="0"/>
              <a:t>		Is he </a:t>
            </a:r>
            <a:r>
              <a:rPr lang="en-US" altLang="ja-JP" i="1" dirty="0" err="1"/>
              <a:t>ikumen</a:t>
            </a:r>
            <a:r>
              <a:rPr lang="en-US" altLang="ja-JP" i="1" dirty="0"/>
              <a:t> </a:t>
            </a:r>
            <a:r>
              <a:rPr lang="en-US" altLang="ja-JP" dirty="0"/>
              <a:t>or not?</a:t>
            </a:r>
          </a:p>
          <a:p>
            <a:r>
              <a:rPr kumimoji="1" lang="en-US" altLang="ja-JP" dirty="0"/>
              <a:t>Mother – teleworker &amp; robot supervisor</a:t>
            </a:r>
            <a:endParaRPr lang="en-US" altLang="ja-JP" dirty="0"/>
          </a:p>
          <a:p>
            <a:r>
              <a:rPr lang="en-US" altLang="ja-JP" dirty="0"/>
              <a:t>Two children and healthy grandparents</a:t>
            </a:r>
          </a:p>
          <a:p>
            <a:r>
              <a:rPr kumimoji="1" lang="en-US" altLang="ja-JP" dirty="0"/>
              <a:t>Next generation robot named </a:t>
            </a:r>
            <a:r>
              <a:rPr kumimoji="1" lang="en-US" altLang="ja-JP" dirty="0" err="1"/>
              <a:t>Inobe</a:t>
            </a:r>
            <a:r>
              <a:rPr kumimoji="1" lang="ja-JP" altLang="en-US" dirty="0"/>
              <a:t>　</a:t>
            </a:r>
            <a:r>
              <a:rPr kumimoji="1" lang="en-US" altLang="ja-JP" sz="2000" dirty="0"/>
              <a:t>(</a:t>
            </a:r>
            <a:r>
              <a:rPr lang="ja-JP" altLang="en-US" sz="2000" dirty="0"/>
              <a:t>伊</a:t>
            </a:r>
            <a:r>
              <a:rPr kumimoji="1" lang="ja-JP" altLang="en-US" sz="2000" dirty="0"/>
              <a:t>野辺）</a:t>
            </a:r>
            <a:endParaRPr kumimoji="1" lang="en-US" altLang="ja-JP" sz="2000" dirty="0"/>
          </a:p>
        </p:txBody>
      </p:sp>
    </p:spTree>
    <p:extLst>
      <p:ext uri="{BB962C8B-B14F-4D97-AF65-F5344CB8AC3E}">
        <p14:creationId xmlns:p14="http://schemas.microsoft.com/office/powerpoint/2010/main" val="115520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BA6D0-69ED-4225-A04C-2C0833450CEB}"/>
              </a:ext>
            </a:extLst>
          </p:cNvPr>
          <p:cNvSpPr>
            <a:spLocks noGrp="1"/>
          </p:cNvSpPr>
          <p:nvPr>
            <p:ph type="title"/>
          </p:nvPr>
        </p:nvSpPr>
        <p:spPr/>
        <p:txBody>
          <a:bodyPr/>
          <a:lstStyle/>
          <a:p>
            <a:r>
              <a:rPr kumimoji="1" lang="en-US" altLang="ja-JP" b="1" dirty="0"/>
              <a:t>Retro-Tech</a:t>
            </a:r>
            <a:endParaRPr kumimoji="1" lang="ja-JP" altLang="en-US" b="1" dirty="0"/>
          </a:p>
        </p:txBody>
      </p:sp>
      <p:sp>
        <p:nvSpPr>
          <p:cNvPr id="3" name="コンテンツ プレースホルダー 2">
            <a:extLst>
              <a:ext uri="{FF2B5EF4-FFF2-40B4-BE49-F238E27FC236}">
                <a16:creationId xmlns:a16="http://schemas.microsoft.com/office/drawing/2014/main" id="{0F3128BE-9497-4605-83ED-7AFC81925750}"/>
              </a:ext>
            </a:extLst>
          </p:cNvPr>
          <p:cNvSpPr>
            <a:spLocks noGrp="1"/>
          </p:cNvSpPr>
          <p:nvPr>
            <p:ph idx="1"/>
          </p:nvPr>
        </p:nvSpPr>
        <p:spPr/>
        <p:txBody>
          <a:bodyPr/>
          <a:lstStyle/>
          <a:p>
            <a:endParaRPr kumimoji="1" lang="en-US" altLang="ja-JP" dirty="0"/>
          </a:p>
          <a:p>
            <a:pPr algn="just"/>
            <a:r>
              <a:rPr lang="en-US" altLang="ja-JP" b="1" dirty="0"/>
              <a:t>Anthropologist Jennifer Robertson in her</a:t>
            </a:r>
          </a:p>
          <a:p>
            <a:pPr marL="0" indent="0" algn="just">
              <a:buNone/>
            </a:pPr>
            <a:r>
              <a:rPr lang="en-US" altLang="ja-JP" b="1" i="1" dirty="0"/>
              <a:t>Robo-Sapiens Japonicus</a:t>
            </a:r>
            <a:r>
              <a:rPr lang="en-US" altLang="ja-JP" b="1" dirty="0"/>
              <a:t> (2018) says that Japan’s concept of a robot-human interactive society is a kind of RETRO-TECH or advanced technology in the service of traditionalism.</a:t>
            </a:r>
            <a:endParaRPr kumimoji="1" lang="ja-JP" altLang="en-US" b="1" dirty="0"/>
          </a:p>
        </p:txBody>
      </p:sp>
    </p:spTree>
    <p:extLst>
      <p:ext uri="{BB962C8B-B14F-4D97-AF65-F5344CB8AC3E}">
        <p14:creationId xmlns:p14="http://schemas.microsoft.com/office/powerpoint/2010/main" val="404205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777050-0F5F-444E-AC37-1A6C348F28D8}"/>
              </a:ext>
            </a:extLst>
          </p:cNvPr>
          <p:cNvSpPr>
            <a:spLocks noGrp="1"/>
          </p:cNvSpPr>
          <p:nvPr>
            <p:ph type="title"/>
          </p:nvPr>
        </p:nvSpPr>
        <p:spPr/>
        <p:txBody>
          <a:bodyPr/>
          <a:lstStyle/>
          <a:p>
            <a:r>
              <a:rPr lang="en-US" altLang="ja-JP" b="1" dirty="0" err="1"/>
              <a:t>Seinendan</a:t>
            </a:r>
            <a:r>
              <a:rPr lang="en-US" altLang="ja-JP" b="1" dirty="0"/>
              <a:t> (Youth Group) + Osaka University Robot Theatre Project</a:t>
            </a:r>
            <a:endParaRPr kumimoji="1" lang="ja-JP" altLang="en-US" b="1" dirty="0"/>
          </a:p>
        </p:txBody>
      </p:sp>
      <p:sp>
        <p:nvSpPr>
          <p:cNvPr id="3" name="コンテンツ プレースホルダー 2">
            <a:extLst>
              <a:ext uri="{FF2B5EF4-FFF2-40B4-BE49-F238E27FC236}">
                <a16:creationId xmlns:a16="http://schemas.microsoft.com/office/drawing/2014/main" id="{1C63FDB7-766D-4D52-A08E-F987D832A269}"/>
              </a:ext>
            </a:extLst>
          </p:cNvPr>
          <p:cNvSpPr>
            <a:spLocks noGrp="1"/>
          </p:cNvSpPr>
          <p:nvPr>
            <p:ph idx="1"/>
          </p:nvPr>
        </p:nvSpPr>
        <p:spPr/>
        <p:txBody>
          <a:bodyPr/>
          <a:lstStyle/>
          <a:p>
            <a:pPr algn="just"/>
            <a:r>
              <a:rPr lang="en-US" altLang="ja-JP" b="1" dirty="0"/>
              <a:t>Playwright-director Hirata</a:t>
            </a:r>
            <a:r>
              <a:rPr lang="ja-JP" altLang="en-US" b="1" dirty="0"/>
              <a:t>　</a:t>
            </a:r>
            <a:r>
              <a:rPr lang="en-US" altLang="ja-JP" b="1" dirty="0" err="1"/>
              <a:t>Oriza</a:t>
            </a:r>
            <a:r>
              <a:rPr lang="en-US" altLang="ja-JP" b="1" dirty="0"/>
              <a:t> &amp; Roboticist Ishiguro</a:t>
            </a:r>
            <a:r>
              <a:rPr lang="ja-JP" altLang="en-US" b="1" dirty="0"/>
              <a:t>　</a:t>
            </a:r>
            <a:r>
              <a:rPr lang="en-US" altLang="ja-JP" b="1" dirty="0"/>
              <a:t>Hiroshi, both of Osaka University.</a:t>
            </a:r>
          </a:p>
          <a:p>
            <a:pPr algn="just"/>
            <a:r>
              <a:rPr lang="en-US" altLang="ja-JP" b="1" dirty="0"/>
              <a:t>Their objective: to explore first “what it means to be human” and second “what human sociality is” by developing better communication between robots and humans through building androids with humanlike expressive abilities rather than highly developed mobility as in industrial robots. </a:t>
            </a:r>
            <a:endParaRPr kumimoji="1" lang="ja-JP" altLang="en-US" b="1" dirty="0"/>
          </a:p>
        </p:txBody>
      </p:sp>
    </p:spTree>
    <p:extLst>
      <p:ext uri="{BB962C8B-B14F-4D97-AF65-F5344CB8AC3E}">
        <p14:creationId xmlns:p14="http://schemas.microsoft.com/office/powerpoint/2010/main" val="516913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78E14-419F-4100-9AF4-DE5A144AFFC4}"/>
              </a:ext>
            </a:extLst>
          </p:cNvPr>
          <p:cNvSpPr>
            <a:spLocks noGrp="1"/>
          </p:cNvSpPr>
          <p:nvPr>
            <p:ph type="title"/>
          </p:nvPr>
        </p:nvSpPr>
        <p:spPr/>
        <p:txBody>
          <a:bodyPr/>
          <a:lstStyle/>
          <a:p>
            <a:r>
              <a:rPr kumimoji="1" lang="en-US" altLang="ja-JP" b="1" dirty="0"/>
              <a:t>Sayonara </a:t>
            </a:r>
            <a:r>
              <a:rPr kumimoji="1" lang="en-US" altLang="ja-JP" dirty="0"/>
              <a:t>(2011)</a:t>
            </a:r>
            <a:br>
              <a:rPr kumimoji="1" lang="en-US" altLang="ja-JP" dirty="0"/>
            </a:br>
            <a:r>
              <a:rPr kumimoji="1" lang="en-US" altLang="ja-JP" i="1" dirty="0" err="1"/>
              <a:t>Owlspot</a:t>
            </a:r>
            <a:r>
              <a:rPr kumimoji="1" lang="en-US" altLang="ja-JP" i="1" dirty="0"/>
              <a:t> Theatre </a:t>
            </a:r>
            <a:r>
              <a:rPr kumimoji="1" lang="en-US" altLang="ja-JP" dirty="0"/>
              <a:t>Lobby</a:t>
            </a:r>
            <a:endParaRPr kumimoji="1" lang="ja-JP" altLang="en-US" dirty="0"/>
          </a:p>
        </p:txBody>
      </p:sp>
      <p:sp>
        <p:nvSpPr>
          <p:cNvPr id="4" name="Rectangle 2">
            <a:extLst>
              <a:ext uri="{FF2B5EF4-FFF2-40B4-BE49-F238E27FC236}">
                <a16:creationId xmlns:a16="http://schemas.microsoft.com/office/drawing/2014/main" id="{085EB20A-9B98-46D5-AE35-19CB0C1100B6}"/>
              </a:ext>
            </a:extLst>
          </p:cNvPr>
          <p:cNvSpPr>
            <a:spLocks noChangeArrowheads="1"/>
          </p:cNvSpPr>
          <p:nvPr/>
        </p:nvSpPr>
        <p:spPr bwMode="auto">
          <a:xfrm>
            <a:off x="-413874" y="2251720"/>
            <a:ext cx="1485786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3">
            <a:extLst>
              <a:ext uri="{FF2B5EF4-FFF2-40B4-BE49-F238E27FC236}">
                <a16:creationId xmlns:a16="http://schemas.microsoft.com/office/drawing/2014/main" id="{999AFE07-6F63-4244-8DC4-030E1E2030B5}"/>
              </a:ext>
            </a:extLst>
          </p:cNvPr>
          <p:cNvSpPr>
            <a:spLocks noChangeArrowheads="1"/>
          </p:cNvSpPr>
          <p:nvPr/>
        </p:nvSpPr>
        <p:spPr bwMode="auto">
          <a:xfrm flipV="1">
            <a:off x="-413874" y="5596134"/>
            <a:ext cx="14857863" cy="5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354743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1047AC-6BD7-4877-A599-19CBF0401B2A}"/>
              </a:ext>
            </a:extLst>
          </p:cNvPr>
          <p:cNvSpPr>
            <a:spLocks noGrp="1"/>
          </p:cNvSpPr>
          <p:nvPr>
            <p:ph type="title"/>
          </p:nvPr>
        </p:nvSpPr>
        <p:spPr/>
        <p:txBody>
          <a:bodyPr/>
          <a:lstStyle/>
          <a:p>
            <a:r>
              <a:rPr kumimoji="1" lang="en-US" altLang="ja-JP" b="1" dirty="0"/>
              <a:t>Android Theatre </a:t>
            </a:r>
            <a:r>
              <a:rPr kumimoji="1" lang="en-US" altLang="ja-JP" b="1" i="1" dirty="0"/>
              <a:t>Sayonara</a:t>
            </a:r>
            <a:endParaRPr kumimoji="1" lang="ja-JP" altLang="en-US" b="1" i="1" dirty="0"/>
          </a:p>
        </p:txBody>
      </p:sp>
    </p:spTree>
    <p:extLst>
      <p:ext uri="{BB962C8B-B14F-4D97-AF65-F5344CB8AC3E}">
        <p14:creationId xmlns:p14="http://schemas.microsoft.com/office/powerpoint/2010/main" val="640047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B3BDC4-4A13-4AAE-9D3A-4AD4A8D6DF44}"/>
              </a:ext>
            </a:extLst>
          </p:cNvPr>
          <p:cNvSpPr>
            <a:spLocks noGrp="1"/>
          </p:cNvSpPr>
          <p:nvPr>
            <p:ph type="title"/>
          </p:nvPr>
        </p:nvSpPr>
        <p:spPr/>
        <p:txBody>
          <a:bodyPr/>
          <a:lstStyle/>
          <a:p>
            <a:r>
              <a:rPr kumimoji="1" lang="en-US" altLang="ja-JP" b="1" i="1" dirty="0"/>
              <a:t>Sayonara, </a:t>
            </a:r>
            <a:r>
              <a:rPr kumimoji="1" lang="en-US" altLang="ja-JP" b="1" dirty="0"/>
              <a:t>film version</a:t>
            </a:r>
            <a:endParaRPr kumimoji="1" lang="ja-JP" altLang="en-US" b="1" dirty="0"/>
          </a:p>
        </p:txBody>
      </p:sp>
      <p:sp>
        <p:nvSpPr>
          <p:cNvPr id="3" name="コンテンツ プレースホルダー 2">
            <a:extLst>
              <a:ext uri="{FF2B5EF4-FFF2-40B4-BE49-F238E27FC236}">
                <a16:creationId xmlns:a16="http://schemas.microsoft.com/office/drawing/2014/main" id="{A7804BC0-3275-4B9D-BC71-CC2A34EF2C5E}"/>
              </a:ext>
            </a:extLst>
          </p:cNvPr>
          <p:cNvSpPr>
            <a:spLocks noGrp="1"/>
          </p:cNvSpPr>
          <p:nvPr>
            <p:ph idx="1"/>
          </p:nvPr>
        </p:nvSpPr>
        <p:spPr>
          <a:xfrm>
            <a:off x="1448489" y="1729666"/>
            <a:ext cx="6717868" cy="1801543"/>
          </a:xfrm>
        </p:spPr>
        <p:txBody>
          <a:bodyPr/>
          <a:lstStyle/>
          <a:p>
            <a:endParaRPr kumimoji="1" lang="en-US" altLang="ja-JP" dirty="0"/>
          </a:p>
          <a:p>
            <a:endParaRPr kumimoji="1" lang="ja-JP" altLang="en-US" dirty="0"/>
          </a:p>
        </p:txBody>
      </p:sp>
      <p:pic>
        <p:nvPicPr>
          <p:cNvPr id="4098" name="Picture 2" descr="人間とアンドロイドが共演する「さようなら」「さようなら」">
            <a:extLst>
              <a:ext uri="{FF2B5EF4-FFF2-40B4-BE49-F238E27FC236}">
                <a16:creationId xmlns:a16="http://schemas.microsoft.com/office/drawing/2014/main" id="{0EFFD980-CFC9-4CB8-9A7D-772DB515E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09381"/>
            <a:ext cx="3204157" cy="216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写真：車椅子に乗るレオナと側でしゃがむターニャ">
            <a:extLst>
              <a:ext uri="{FF2B5EF4-FFF2-40B4-BE49-F238E27FC236}">
                <a16:creationId xmlns:a16="http://schemas.microsoft.com/office/drawing/2014/main" id="{6D0F73AC-FB3E-4EF9-8FBD-79D31C7BF32B}"/>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419872" y="3852482"/>
            <a:ext cx="41433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04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8" descr="http://robot.watch.impress.co.jp/cda/static/image/2006/07/21/atr0723.gif">
            <a:hlinkClick r:id="rId2"/>
          </p:cNvPr>
          <p:cNvPicPr>
            <a:picLocks noChangeAspect="1" noChangeArrowheads="1"/>
          </p:cNvPicPr>
          <p:nvPr/>
        </p:nvPicPr>
        <p:blipFill>
          <a:blip r:embed="rId3" cstate="print"/>
          <a:srcRect/>
          <a:stretch>
            <a:fillRect/>
          </a:stretch>
        </p:blipFill>
        <p:spPr bwMode="auto">
          <a:xfrm>
            <a:off x="5076825" y="2924175"/>
            <a:ext cx="3527425" cy="3313113"/>
          </a:xfrm>
          <a:prstGeom prst="rect">
            <a:avLst/>
          </a:prstGeom>
          <a:noFill/>
          <a:ln w="9525">
            <a:noFill/>
            <a:miter lim="800000"/>
            <a:headEnd/>
            <a:tailEnd/>
          </a:ln>
        </p:spPr>
      </p:pic>
      <p:sp>
        <p:nvSpPr>
          <p:cNvPr id="4" name="Title 1"/>
          <p:cNvSpPr txBox="1">
            <a:spLocks/>
          </p:cNvSpPr>
          <p:nvPr/>
        </p:nvSpPr>
        <p:spPr>
          <a:xfrm>
            <a:off x="533400" y="990600"/>
            <a:ext cx="7772400" cy="1470025"/>
          </a:xfrm>
          <a:prstGeom prst="rect">
            <a:avLst/>
          </a:prstGeom>
        </p:spPr>
        <p:txBody>
          <a:bodyPr>
            <a:normAutofit fontScale="82500" lnSpcReduction="20000"/>
          </a:bodyPr>
          <a:lstStyle/>
          <a:p>
            <a:pPr algn="ctr" fontAlgn="auto">
              <a:spcAft>
                <a:spcPts val="0"/>
              </a:spcAft>
              <a:defRPr/>
            </a:pPr>
            <a:r>
              <a:rPr lang="en-US" altLang="ja-JP" sz="4400" b="1" dirty="0">
                <a:latin typeface="+mj-lt"/>
                <a:ea typeface="+mj-ea"/>
                <a:cs typeface="+mj-cs"/>
              </a:rPr>
              <a:t>Hiroshi Ishiguro’s </a:t>
            </a:r>
            <a:r>
              <a:rPr lang="en-US" altLang="ja-JP" sz="4400" b="1" dirty="0" err="1">
                <a:latin typeface="+mj-lt"/>
                <a:ea typeface="+mj-ea"/>
                <a:cs typeface="+mj-cs"/>
              </a:rPr>
              <a:t>Geminoid</a:t>
            </a:r>
            <a:r>
              <a:rPr lang="en-US" altLang="ja-JP" sz="4400" b="1" dirty="0">
                <a:latin typeface="+mj-lt"/>
                <a:ea typeface="+mj-ea"/>
                <a:cs typeface="+mj-cs"/>
              </a:rPr>
              <a:t> (Doppelg</a:t>
            </a:r>
            <a:r>
              <a:rPr lang="en-US" altLang="ja-JP" sz="4400" b="1" dirty="0">
                <a:latin typeface="Arial" panose="020B0604020202020204" pitchFamily="34" charset="0"/>
                <a:ea typeface="+mj-ea"/>
                <a:cs typeface="Arial" panose="020B0604020202020204" pitchFamily="34" charset="0"/>
              </a:rPr>
              <a:t>ä</a:t>
            </a:r>
            <a:r>
              <a:rPr lang="en-US" altLang="ja-JP" sz="4400" b="1" dirty="0">
                <a:latin typeface="+mj-lt"/>
                <a:ea typeface="+mj-ea"/>
                <a:cs typeface="+mj-cs"/>
              </a:rPr>
              <a:t>nger</a:t>
            </a:r>
            <a:r>
              <a:rPr lang="ja-JP" altLang="en-US" sz="4400" b="1" dirty="0">
                <a:latin typeface="+mj-lt"/>
                <a:ea typeface="+mj-ea"/>
                <a:cs typeface="+mj-cs"/>
              </a:rPr>
              <a:t>）</a:t>
            </a:r>
            <a:r>
              <a:rPr lang="ja-JP" altLang="en-US" sz="4400" dirty="0">
                <a:latin typeface="+mj-lt"/>
                <a:ea typeface="+mj-ea"/>
                <a:cs typeface="+mj-cs"/>
              </a:rPr>
              <a:t>　</a:t>
            </a:r>
            <a:br>
              <a:rPr lang="en-US" altLang="ja-JP" sz="4400" dirty="0">
                <a:latin typeface="+mj-lt"/>
                <a:ea typeface="+mj-ea"/>
                <a:cs typeface="+mj-cs"/>
              </a:rPr>
            </a:br>
            <a:endParaRPr lang="ja-JP" altLang="en-US" sz="4400" dirty="0">
              <a:latin typeface="+mj-lt"/>
              <a:ea typeface="+mj-ea"/>
              <a:cs typeface="+mj-cs"/>
            </a:endParaRPr>
          </a:p>
        </p:txBody>
      </p:sp>
      <p:pic>
        <p:nvPicPr>
          <p:cNvPr id="29699" name="Picture 4" descr="http://robot.watch.impress.co.jp/cda/static/image/2006/07/21/atr0749.gif">
            <a:hlinkClick r:id="rId4"/>
          </p:cNvPr>
          <p:cNvPicPr>
            <a:picLocks noChangeAspect="1" noChangeArrowheads="1"/>
          </p:cNvPicPr>
          <p:nvPr/>
        </p:nvPicPr>
        <p:blipFill>
          <a:blip r:embed="rId5" cstate="print"/>
          <a:srcRect/>
          <a:stretch>
            <a:fillRect/>
          </a:stretch>
        </p:blipFill>
        <p:spPr bwMode="auto">
          <a:xfrm>
            <a:off x="755650" y="2924175"/>
            <a:ext cx="4248150" cy="33416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93222"/>
            <a:ext cx="1896673" cy="461665"/>
          </a:xfrm>
          <a:prstGeom prst="rect">
            <a:avLst/>
          </a:prstGeom>
          <a:noFill/>
        </p:spPr>
        <p:txBody>
          <a:bodyPr wrap="none" rtlCol="0">
            <a:spAutoFit/>
          </a:bodyPr>
          <a:lstStyle/>
          <a:p>
            <a:r>
              <a:rPr kumimoji="1" lang="en-US" altLang="ja-JP" sz="2400"/>
              <a:t>Geminoid HI</a:t>
            </a:r>
          </a:p>
        </p:txBody>
      </p:sp>
      <p:sp>
        <p:nvSpPr>
          <p:cNvPr id="3" name="テキスト ボックス 2"/>
          <p:cNvSpPr txBox="1"/>
          <p:nvPr/>
        </p:nvSpPr>
        <p:spPr>
          <a:xfrm>
            <a:off x="3465984" y="319168"/>
            <a:ext cx="1776448" cy="461665"/>
          </a:xfrm>
          <a:prstGeom prst="rect">
            <a:avLst/>
          </a:prstGeom>
          <a:noFill/>
        </p:spPr>
        <p:txBody>
          <a:bodyPr wrap="none" rtlCol="0">
            <a:spAutoFit/>
          </a:bodyPr>
          <a:lstStyle/>
          <a:p>
            <a:r>
              <a:rPr kumimoji="1" lang="en-US" altLang="ja-JP" sz="2400"/>
              <a:t>Geminoid F</a:t>
            </a:r>
          </a:p>
        </p:txBody>
      </p:sp>
      <p:sp>
        <p:nvSpPr>
          <p:cNvPr id="4" name="テキスト ボックス 3"/>
          <p:cNvSpPr txBox="1"/>
          <p:nvPr/>
        </p:nvSpPr>
        <p:spPr>
          <a:xfrm>
            <a:off x="6156176" y="253267"/>
            <a:ext cx="2016899" cy="461665"/>
          </a:xfrm>
          <a:prstGeom prst="rect">
            <a:avLst/>
          </a:prstGeom>
          <a:noFill/>
        </p:spPr>
        <p:txBody>
          <a:bodyPr wrap="none" rtlCol="0">
            <a:spAutoFit/>
          </a:bodyPr>
          <a:lstStyle/>
          <a:p>
            <a:r>
              <a:rPr kumimoji="1" lang="en-US" altLang="ja-JP" sz="2400"/>
              <a:t>Geminoid DK</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775" y="4509120"/>
            <a:ext cx="2833098" cy="196137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986" y="3501008"/>
            <a:ext cx="3215895" cy="1689106"/>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314872"/>
            <a:ext cx="3096344" cy="2062565"/>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63" y="1340768"/>
            <a:ext cx="2883415" cy="1525931"/>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455" y="3429000"/>
            <a:ext cx="2757912" cy="2753464"/>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5856" y="1314872"/>
            <a:ext cx="2448272" cy="1780562"/>
          </a:xfrm>
          <a:prstGeom prst="rect">
            <a:avLst/>
          </a:prstGeom>
        </p:spPr>
      </p:pic>
    </p:spTree>
    <p:extLst>
      <p:ext uri="{BB962C8B-B14F-4D97-AF65-F5344CB8AC3E}">
        <p14:creationId xmlns:p14="http://schemas.microsoft.com/office/powerpoint/2010/main" val="97275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p:txBody>
          <a:bodyPr/>
          <a:lstStyle/>
          <a:p>
            <a:pPr eaLnBrk="1" hangingPunct="1"/>
            <a:r>
              <a:rPr lang="en-US" altLang="ja-JP" b="1" i="1" dirty="0" err="1"/>
              <a:t>Zashiki</a:t>
            </a:r>
            <a:r>
              <a:rPr lang="en-US" altLang="ja-JP" b="1" i="1" dirty="0"/>
              <a:t> </a:t>
            </a:r>
            <a:r>
              <a:rPr lang="en-US" altLang="ja-JP" b="1" i="1" dirty="0" err="1"/>
              <a:t>Karakuri</a:t>
            </a:r>
            <a:br>
              <a:rPr lang="en-US" altLang="ja-JP" sz="2800" b="1" dirty="0"/>
            </a:br>
            <a:r>
              <a:rPr lang="en-US" altLang="ja-JP" sz="2800" b="1" dirty="0"/>
              <a:t>Head-</a:t>
            </a:r>
            <a:r>
              <a:rPr lang="ja-JP" altLang="en-US" sz="2800" b="1" dirty="0" err="1"/>
              <a:t>ｂ</a:t>
            </a:r>
            <a:r>
              <a:rPr lang="en-US" altLang="ja-JP" sz="2800" b="1" dirty="0" err="1"/>
              <a:t>obbing</a:t>
            </a:r>
            <a:r>
              <a:rPr lang="ja-JP" altLang="en-US" sz="2800" b="1" dirty="0"/>
              <a:t> </a:t>
            </a:r>
            <a:r>
              <a:rPr lang="en-US" altLang="ja-JP" sz="2800" b="1" dirty="0"/>
              <a:t>doll’s mechanism</a:t>
            </a:r>
            <a:endParaRPr lang="ja-JP" altLang="en-US" sz="2800" b="1" dirty="0"/>
          </a:p>
        </p:txBody>
      </p:sp>
      <p:pic>
        <p:nvPicPr>
          <p:cNvPr id="22530" name="Picture 2" descr="D:\WPC\Puppet talk\Bobbing head doll mechanism.jpg"/>
          <p:cNvPicPr>
            <a:picLocks noChangeAspect="1" noChangeArrowheads="1"/>
          </p:cNvPicPr>
          <p:nvPr/>
        </p:nvPicPr>
        <p:blipFill>
          <a:blip r:embed="rId2" cstate="print"/>
          <a:srcRect/>
          <a:stretch>
            <a:fillRect/>
          </a:stretch>
        </p:blipFill>
        <p:spPr bwMode="auto">
          <a:xfrm>
            <a:off x="2484438" y="1341438"/>
            <a:ext cx="3382962" cy="48958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4107A-5440-4F04-B9F9-D58F2D48C6D6}"/>
              </a:ext>
            </a:extLst>
          </p:cNvPr>
          <p:cNvSpPr>
            <a:spLocks noGrp="1"/>
          </p:cNvSpPr>
          <p:nvPr>
            <p:ph type="title"/>
          </p:nvPr>
        </p:nvSpPr>
        <p:spPr/>
        <p:txBody>
          <a:bodyPr/>
          <a:lstStyle/>
          <a:p>
            <a:r>
              <a:rPr lang="en-US" altLang="ja-JP" b="1" dirty="0"/>
              <a:t>Human Expressivity Engineering</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A8BE8DAC-1F55-461E-BAFD-D80A969675F4}"/>
              </a:ext>
            </a:extLst>
          </p:cNvPr>
          <p:cNvSpPr>
            <a:spLocks noGrp="1"/>
          </p:cNvSpPr>
          <p:nvPr>
            <p:ph idx="1"/>
          </p:nvPr>
        </p:nvSpPr>
        <p:spPr/>
        <p:txBody>
          <a:bodyPr/>
          <a:lstStyle/>
          <a:p>
            <a:pPr marL="0" indent="0">
              <a:buNone/>
            </a:pPr>
            <a:r>
              <a:rPr lang="en-US" altLang="ja-JP" b="1" dirty="0"/>
              <a:t>Three overlapping considerations can be identified in the application of new technology to human expressivity: </a:t>
            </a:r>
          </a:p>
          <a:p>
            <a:pPr marL="514350" indent="-514350">
              <a:buAutoNum type="arabicPeriod"/>
            </a:pPr>
            <a:r>
              <a:rPr lang="en-US" altLang="ja-JP" b="1" dirty="0"/>
              <a:t>The illusion of living presence </a:t>
            </a:r>
          </a:p>
          <a:p>
            <a:pPr marL="514350" indent="-514350">
              <a:buAutoNum type="arabicPeriod"/>
            </a:pPr>
            <a:r>
              <a:rPr lang="en-US" altLang="ja-JP" b="1" dirty="0"/>
              <a:t>The cultural construction of </a:t>
            </a:r>
            <a:r>
              <a:rPr lang="en-US" altLang="ja-JP" b="1" i="1" dirty="0" err="1"/>
              <a:t>kokoro</a:t>
            </a:r>
            <a:endParaRPr lang="en-US" altLang="ja-JP" b="1" dirty="0"/>
          </a:p>
          <a:p>
            <a:pPr marL="514350" indent="-514350">
              <a:buAutoNum type="arabicPeriod"/>
            </a:pPr>
            <a:r>
              <a:rPr lang="en-US" altLang="ja-JP" b="1" dirty="0"/>
              <a:t>Design methodology</a:t>
            </a:r>
            <a:endParaRPr lang="ja-JP" altLang="ja-JP" b="1" dirty="0"/>
          </a:p>
          <a:p>
            <a:endParaRPr kumimoji="1" lang="ja-JP" altLang="en-US" dirty="0"/>
          </a:p>
        </p:txBody>
      </p:sp>
    </p:spTree>
    <p:extLst>
      <p:ext uri="{BB962C8B-B14F-4D97-AF65-F5344CB8AC3E}">
        <p14:creationId xmlns:p14="http://schemas.microsoft.com/office/powerpoint/2010/main" val="393141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24A7-D006-4222-89A1-6B5132EE5CF9}"/>
              </a:ext>
            </a:extLst>
          </p:cNvPr>
          <p:cNvSpPr>
            <a:spLocks noGrp="1"/>
          </p:cNvSpPr>
          <p:nvPr>
            <p:ph type="title"/>
          </p:nvPr>
        </p:nvSpPr>
        <p:spPr>
          <a:xfrm>
            <a:off x="457200" y="44624"/>
            <a:ext cx="8229600" cy="1008112"/>
          </a:xfrm>
        </p:spPr>
        <p:txBody>
          <a:bodyPr/>
          <a:lstStyle/>
          <a:p>
            <a:r>
              <a:rPr lang="en-US" altLang="ja-JP" b="1" dirty="0"/>
              <a:t>Living presence</a:t>
            </a:r>
            <a:endParaRPr kumimoji="1" lang="ja-JP" altLang="en-US" b="1" dirty="0"/>
          </a:p>
        </p:txBody>
      </p:sp>
      <p:sp>
        <p:nvSpPr>
          <p:cNvPr id="3" name="コンテンツ プレースホルダー 2">
            <a:extLst>
              <a:ext uri="{FF2B5EF4-FFF2-40B4-BE49-F238E27FC236}">
                <a16:creationId xmlns:a16="http://schemas.microsoft.com/office/drawing/2014/main" id="{049B70C3-2DD7-4D32-AADC-FCEC3E814856}"/>
              </a:ext>
            </a:extLst>
          </p:cNvPr>
          <p:cNvSpPr>
            <a:spLocks noGrp="1"/>
          </p:cNvSpPr>
          <p:nvPr>
            <p:ph idx="1"/>
          </p:nvPr>
        </p:nvSpPr>
        <p:spPr>
          <a:xfrm>
            <a:off x="457200" y="1268760"/>
            <a:ext cx="8229600" cy="5400600"/>
          </a:xfrm>
        </p:spPr>
        <p:txBody>
          <a:bodyPr/>
          <a:lstStyle/>
          <a:p>
            <a:pPr marL="0" indent="0">
              <a:buNone/>
            </a:pPr>
            <a:r>
              <a:rPr lang="ja-JP" altLang="en-US" b="1" dirty="0"/>
              <a:t>　</a:t>
            </a:r>
            <a:r>
              <a:rPr lang="en-US" altLang="ja-JP" b="1" dirty="0"/>
              <a:t>The most important factor in creating the  illusion of living presence is:</a:t>
            </a:r>
          </a:p>
          <a:p>
            <a:pPr lvl="0"/>
            <a:r>
              <a:rPr lang="en-US" altLang="ja-JP" b="1" dirty="0"/>
              <a:t>TELEOPERATING: We can autonomously control androids by transferring an operator’s movement measured by a motion-capturing system. (Ishiguro)</a:t>
            </a:r>
            <a:endParaRPr lang="ja-JP" altLang="ja-JP" b="1" dirty="0"/>
          </a:p>
          <a:p>
            <a:pPr lvl="0"/>
            <a:r>
              <a:rPr lang="en-US" altLang="ja-JP" b="1" dirty="0"/>
              <a:t>Timing</a:t>
            </a:r>
            <a:endParaRPr lang="ja-JP" altLang="ja-JP" b="1" dirty="0"/>
          </a:p>
          <a:p>
            <a:pPr lvl="0"/>
            <a:r>
              <a:rPr lang="en-US" altLang="ja-JP" b="1" dirty="0"/>
              <a:t>Movement</a:t>
            </a:r>
            <a:endParaRPr lang="ja-JP" altLang="ja-JP" b="1" dirty="0"/>
          </a:p>
          <a:p>
            <a:pPr lvl="0"/>
            <a:r>
              <a:rPr lang="en-US" altLang="ja-JP" b="1" dirty="0"/>
              <a:t>Looks/voice </a:t>
            </a:r>
            <a:endParaRPr lang="ja-JP" altLang="ja-JP" b="1" dirty="0"/>
          </a:p>
          <a:p>
            <a:r>
              <a:rPr lang="en-US" altLang="ja-JP" b="1" dirty="0"/>
              <a:t>Lighting</a:t>
            </a:r>
            <a:endParaRPr kumimoji="1" lang="ja-JP" altLang="en-US" b="1" dirty="0"/>
          </a:p>
        </p:txBody>
      </p:sp>
    </p:spTree>
    <p:extLst>
      <p:ext uri="{BB962C8B-B14F-4D97-AF65-F5344CB8AC3E}">
        <p14:creationId xmlns:p14="http://schemas.microsoft.com/office/powerpoint/2010/main" val="3984710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9D487-BD7D-4094-9B26-926E7F25B54A}"/>
              </a:ext>
            </a:extLst>
          </p:cNvPr>
          <p:cNvSpPr>
            <a:spLocks noGrp="1"/>
          </p:cNvSpPr>
          <p:nvPr>
            <p:ph type="title"/>
          </p:nvPr>
        </p:nvSpPr>
        <p:spPr/>
        <p:txBody>
          <a:bodyPr/>
          <a:lstStyle/>
          <a:p>
            <a:r>
              <a:rPr lang="en-US" altLang="ja-JP" b="1" dirty="0"/>
              <a:t>Construction of</a:t>
            </a:r>
            <a:r>
              <a:rPr lang="en-US" altLang="ja-JP" b="1" i="1" dirty="0"/>
              <a:t> </a:t>
            </a:r>
            <a:r>
              <a:rPr lang="en-US" altLang="ja-JP" b="1" i="1" dirty="0" err="1"/>
              <a:t>kokoro</a:t>
            </a:r>
            <a:endParaRPr kumimoji="1" lang="ja-JP" altLang="en-US" b="1" dirty="0"/>
          </a:p>
        </p:txBody>
      </p:sp>
      <p:sp>
        <p:nvSpPr>
          <p:cNvPr id="3" name="コンテンツ プレースホルダー 2">
            <a:extLst>
              <a:ext uri="{FF2B5EF4-FFF2-40B4-BE49-F238E27FC236}">
                <a16:creationId xmlns:a16="http://schemas.microsoft.com/office/drawing/2014/main" id="{05A6707D-643A-4052-A2F0-DBAC846A2EF2}"/>
              </a:ext>
            </a:extLst>
          </p:cNvPr>
          <p:cNvSpPr>
            <a:spLocks noGrp="1"/>
          </p:cNvSpPr>
          <p:nvPr>
            <p:ph idx="1"/>
          </p:nvPr>
        </p:nvSpPr>
        <p:spPr>
          <a:xfrm>
            <a:off x="539552" y="1591566"/>
            <a:ext cx="8229600" cy="5285184"/>
          </a:xfrm>
        </p:spPr>
        <p:txBody>
          <a:bodyPr/>
          <a:lstStyle/>
          <a:p>
            <a:pPr marL="0" indent="0">
              <a:buNone/>
            </a:pPr>
            <a:r>
              <a:rPr lang="en-US" altLang="ja-JP" b="1" dirty="0"/>
              <a:t>1. Definitions of  </a:t>
            </a:r>
            <a:r>
              <a:rPr lang="en-US" altLang="ja-JP" b="1" i="1" dirty="0" err="1"/>
              <a:t>kokoro</a:t>
            </a:r>
            <a:endParaRPr lang="en-US" altLang="ja-JP" b="1" i="1" dirty="0"/>
          </a:p>
          <a:p>
            <a:pPr marL="0" indent="0">
              <a:buNone/>
            </a:pPr>
            <a:r>
              <a:rPr lang="en-US" altLang="ja-JP" b="1" i="1" dirty="0" err="1"/>
              <a:t>Kokoro</a:t>
            </a:r>
            <a:r>
              <a:rPr lang="en-US" altLang="ja-JP" b="1" i="1" dirty="0"/>
              <a:t> </a:t>
            </a:r>
            <a:r>
              <a:rPr lang="en-US" altLang="ja-JP" b="1" dirty="0"/>
              <a:t>no longer means heart or soul, but action, consciousness, unconscious, etc. The most prevalent understanding of</a:t>
            </a:r>
            <a:r>
              <a:rPr lang="en-US" altLang="ja-JP" b="1" i="1" dirty="0"/>
              <a:t> </a:t>
            </a:r>
            <a:r>
              <a:rPr lang="en-US" altLang="ja-JP" b="1" i="1" dirty="0" err="1"/>
              <a:t>kokoro</a:t>
            </a:r>
            <a:r>
              <a:rPr lang="en-US" altLang="ja-JP" b="1" dirty="0"/>
              <a:t> today is “as action.”</a:t>
            </a:r>
          </a:p>
          <a:p>
            <a:pPr marL="0" indent="0">
              <a:buNone/>
            </a:pPr>
            <a:endParaRPr lang="en-US" altLang="ja-JP" b="1" dirty="0"/>
          </a:p>
          <a:p>
            <a:pPr marL="0" indent="0">
              <a:buNone/>
            </a:pPr>
            <a:r>
              <a:rPr kumimoji="1" lang="en-US" altLang="ja-JP" b="1" dirty="0"/>
              <a:t>2. Identification with androids </a:t>
            </a:r>
            <a:r>
              <a:rPr kumimoji="1" lang="en-US" altLang="ja-JP" dirty="0"/>
              <a:t>(</a:t>
            </a:r>
            <a:r>
              <a:rPr kumimoji="1" lang="en-US" altLang="ja-JP" dirty="0" err="1"/>
              <a:t>tpo</a:t>
            </a:r>
            <a:r>
              <a:rPr kumimoji="1" lang="en-US" altLang="ja-JP" dirty="0"/>
              <a:t>)</a:t>
            </a:r>
          </a:p>
          <a:p>
            <a:pPr marL="0" indent="0">
              <a:buNone/>
            </a:pPr>
            <a:r>
              <a:rPr lang="en-US" altLang="ja-JP" dirty="0"/>
              <a:t> </a:t>
            </a:r>
            <a:endParaRPr lang="ja-JP" altLang="ja-JP" dirty="0"/>
          </a:p>
          <a:p>
            <a:pPr marL="0" indent="0">
              <a:buNone/>
            </a:pPr>
            <a:endParaRPr kumimoji="1" lang="ja-JP" altLang="en-US" b="1" dirty="0"/>
          </a:p>
        </p:txBody>
      </p:sp>
    </p:spTree>
    <p:extLst>
      <p:ext uri="{BB962C8B-B14F-4D97-AF65-F5344CB8AC3E}">
        <p14:creationId xmlns:p14="http://schemas.microsoft.com/office/powerpoint/2010/main" val="3705176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65681-1E0E-41B3-BE99-8F81DB4F7E18}"/>
              </a:ext>
            </a:extLst>
          </p:cNvPr>
          <p:cNvSpPr>
            <a:spLocks noGrp="1"/>
          </p:cNvSpPr>
          <p:nvPr>
            <p:ph type="title"/>
          </p:nvPr>
        </p:nvSpPr>
        <p:spPr>
          <a:xfrm>
            <a:off x="457200" y="332657"/>
            <a:ext cx="8229600" cy="936104"/>
          </a:xfrm>
        </p:spPr>
        <p:txBody>
          <a:bodyPr/>
          <a:lstStyle/>
          <a:p>
            <a:r>
              <a:rPr lang="en-US" altLang="ja-JP" b="1" dirty="0"/>
              <a:t> </a:t>
            </a:r>
            <a:br>
              <a:rPr lang="en-US" altLang="ja-JP" b="1" dirty="0"/>
            </a:br>
            <a:r>
              <a:rPr lang="en-US" altLang="ja-JP" b="1" dirty="0"/>
              <a:t>Identification with Androids</a:t>
            </a:r>
            <a:endParaRPr kumimoji="1" lang="ja-JP" altLang="en-US" dirty="0"/>
          </a:p>
        </p:txBody>
      </p:sp>
    </p:spTree>
    <p:extLst>
      <p:ext uri="{BB962C8B-B14F-4D97-AF65-F5344CB8AC3E}">
        <p14:creationId xmlns:p14="http://schemas.microsoft.com/office/powerpoint/2010/main" val="633404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73441-407C-4297-A73E-7CFBE1D249A9}"/>
              </a:ext>
            </a:extLst>
          </p:cNvPr>
          <p:cNvSpPr>
            <a:spLocks noGrp="1"/>
          </p:cNvSpPr>
          <p:nvPr>
            <p:ph type="title"/>
          </p:nvPr>
        </p:nvSpPr>
        <p:spPr/>
        <p:txBody>
          <a:bodyPr/>
          <a:lstStyle/>
          <a:p>
            <a:r>
              <a:rPr lang="en-US" altLang="ja-JP" b="1" dirty="0"/>
              <a:t>Design Methodology</a:t>
            </a:r>
            <a:r>
              <a:rPr lang="ja-JP" altLang="en-US" b="1" dirty="0"/>
              <a:t>　</a:t>
            </a:r>
            <a:r>
              <a:rPr lang="en-US" altLang="ja-JP" sz="3200" dirty="0"/>
              <a:t>(0)</a:t>
            </a:r>
            <a:endParaRPr kumimoji="1" lang="ja-JP" altLang="en-US" sz="3200" dirty="0"/>
          </a:p>
        </p:txBody>
      </p:sp>
      <p:sp>
        <p:nvSpPr>
          <p:cNvPr id="3" name="コンテンツ プレースホルダー 2">
            <a:extLst>
              <a:ext uri="{FF2B5EF4-FFF2-40B4-BE49-F238E27FC236}">
                <a16:creationId xmlns:a16="http://schemas.microsoft.com/office/drawing/2014/main" id="{59FF6028-B65B-4DE6-B49E-ED23362BA536}"/>
              </a:ext>
            </a:extLst>
          </p:cNvPr>
          <p:cNvSpPr>
            <a:spLocks noGrp="1"/>
          </p:cNvSpPr>
          <p:nvPr>
            <p:ph idx="1"/>
          </p:nvPr>
        </p:nvSpPr>
        <p:spPr/>
        <p:txBody>
          <a:bodyPr/>
          <a:lstStyle/>
          <a:p>
            <a:pPr marL="0" indent="0">
              <a:buNone/>
            </a:pPr>
            <a:r>
              <a:rPr lang="en-US" altLang="ja-JP" b="1" dirty="0"/>
              <a:t>Three Purposes of Design Methodology</a:t>
            </a:r>
          </a:p>
          <a:p>
            <a:pPr marL="514350" lvl="0" indent="-514350">
              <a:buAutoNum type="arabicPeriod"/>
            </a:pPr>
            <a:r>
              <a:rPr lang="en-US" altLang="ja-JP" b="1" dirty="0"/>
              <a:t>To enhance expression of positive humanlike qualities in robots</a:t>
            </a:r>
          </a:p>
          <a:p>
            <a:pPr marL="514350" indent="-514350">
              <a:buFont typeface="Arial" charset="0"/>
              <a:buAutoNum type="arabicPeriod"/>
            </a:pPr>
            <a:r>
              <a:rPr lang="en-US" altLang="ja-JP" b="1" dirty="0"/>
              <a:t>To evoke expression of positive humanlike qualities in the interaction  between robots and humans.</a:t>
            </a:r>
          </a:p>
          <a:p>
            <a:pPr marL="514350" indent="-514350">
              <a:buFont typeface="Arial" charset="0"/>
              <a:buAutoNum type="arabicPeriod"/>
            </a:pPr>
            <a:r>
              <a:rPr lang="en-US" altLang="ja-JP" b="1" dirty="0"/>
              <a:t>To preempt the uncanny valley effect</a:t>
            </a:r>
            <a:endParaRPr lang="en-US" altLang="ja-JP" u="sng" dirty="0"/>
          </a:p>
          <a:p>
            <a:pPr marL="514350" lvl="0" indent="-514350">
              <a:buAutoNum type="arabicPeriod"/>
            </a:pPr>
            <a:endParaRPr lang="ja-JP" altLang="ja-JP" b="1" dirty="0"/>
          </a:p>
          <a:p>
            <a:endParaRPr kumimoji="1" lang="ja-JP" altLang="en-US" dirty="0"/>
          </a:p>
        </p:txBody>
      </p:sp>
    </p:spTree>
    <p:extLst>
      <p:ext uri="{BB962C8B-B14F-4D97-AF65-F5344CB8AC3E}">
        <p14:creationId xmlns:p14="http://schemas.microsoft.com/office/powerpoint/2010/main" val="85971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689125-E96D-4B78-8EDC-D27B27672AEF}"/>
              </a:ext>
            </a:extLst>
          </p:cNvPr>
          <p:cNvSpPr>
            <a:spLocks noGrp="1"/>
          </p:cNvSpPr>
          <p:nvPr>
            <p:ph type="title"/>
          </p:nvPr>
        </p:nvSpPr>
        <p:spPr>
          <a:xfrm>
            <a:off x="457200" y="731836"/>
            <a:ext cx="8229600" cy="685801"/>
          </a:xfrm>
        </p:spPr>
        <p:txBody>
          <a:bodyPr/>
          <a:lstStyle/>
          <a:p>
            <a:r>
              <a:rPr lang="en-US" altLang="ja-JP" b="1" dirty="0"/>
              <a:t>Design Methodology 1</a:t>
            </a:r>
            <a:endParaRPr kumimoji="1" lang="ja-JP" altLang="en-US" dirty="0"/>
          </a:p>
        </p:txBody>
      </p:sp>
      <p:sp>
        <p:nvSpPr>
          <p:cNvPr id="3" name="コンテンツ プレースホルダー 2">
            <a:extLst>
              <a:ext uri="{FF2B5EF4-FFF2-40B4-BE49-F238E27FC236}">
                <a16:creationId xmlns:a16="http://schemas.microsoft.com/office/drawing/2014/main" id="{0FA0CA1F-7B27-4A3A-86D5-8F2326715E4D}"/>
              </a:ext>
            </a:extLst>
          </p:cNvPr>
          <p:cNvSpPr>
            <a:spLocks noGrp="1"/>
          </p:cNvSpPr>
          <p:nvPr>
            <p:ph idx="1"/>
          </p:nvPr>
        </p:nvSpPr>
        <p:spPr>
          <a:xfrm>
            <a:off x="457200" y="1988840"/>
            <a:ext cx="8229600" cy="4464496"/>
          </a:xfrm>
        </p:spPr>
        <p:txBody>
          <a:bodyPr/>
          <a:lstStyle/>
          <a:p>
            <a:r>
              <a:rPr lang="en-US" altLang="ja-JP" b="1" dirty="0"/>
              <a:t>To enhance expression of positive humanlike qualities in robots</a:t>
            </a:r>
          </a:p>
          <a:p>
            <a:r>
              <a:rPr lang="en-US" altLang="ja-JP" dirty="0"/>
              <a:t>Face-tracking for smooth shifts in facial expression</a:t>
            </a:r>
            <a:endParaRPr lang="ja-JP" altLang="ja-JP" dirty="0"/>
          </a:p>
          <a:p>
            <a:r>
              <a:rPr lang="en-US" altLang="ja-JP" dirty="0"/>
              <a:t>Skin quality―smooth, silky silicone</a:t>
            </a:r>
            <a:endParaRPr lang="ja-JP" altLang="ja-JP" dirty="0"/>
          </a:p>
          <a:p>
            <a:r>
              <a:rPr lang="en-US" altLang="ja-JP" dirty="0"/>
              <a:t>“Idling” ―</a:t>
            </a:r>
            <a:r>
              <a:rPr lang="en-US" altLang="ja-JP" b="1" i="1" dirty="0" err="1">
                <a:solidFill>
                  <a:srgbClr val="FF0000"/>
                </a:solidFill>
              </a:rPr>
              <a:t>yuragi</a:t>
            </a:r>
            <a:r>
              <a:rPr lang="en-US" altLang="ja-JP" b="1" dirty="0">
                <a:solidFill>
                  <a:srgbClr val="FF0000"/>
                </a:solidFill>
              </a:rPr>
              <a:t>/microslips</a:t>
            </a:r>
            <a:r>
              <a:rPr lang="en-US" altLang="ja-JP" dirty="0"/>
              <a:t>, ideomotor action (involuntary movement)</a:t>
            </a:r>
            <a:endParaRPr lang="ja-JP" altLang="ja-JP" dirty="0"/>
          </a:p>
          <a:p>
            <a:r>
              <a:rPr lang="en-US" altLang="ja-JP" dirty="0"/>
              <a:t>The gaze—</a:t>
            </a:r>
          </a:p>
          <a:p>
            <a:endParaRPr lang="en-US" altLang="ja-JP" b="1" dirty="0"/>
          </a:p>
          <a:p>
            <a:endParaRPr kumimoji="1" lang="ja-JP" altLang="en-US" dirty="0"/>
          </a:p>
        </p:txBody>
      </p:sp>
    </p:spTree>
    <p:extLst>
      <p:ext uri="{BB962C8B-B14F-4D97-AF65-F5344CB8AC3E}">
        <p14:creationId xmlns:p14="http://schemas.microsoft.com/office/powerpoint/2010/main" val="3580956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71879C-F613-4758-A9CD-144182E3516E}"/>
              </a:ext>
            </a:extLst>
          </p:cNvPr>
          <p:cNvSpPr>
            <a:spLocks noGrp="1"/>
          </p:cNvSpPr>
          <p:nvPr>
            <p:ph type="title"/>
          </p:nvPr>
        </p:nvSpPr>
        <p:spPr/>
        <p:txBody>
          <a:bodyPr/>
          <a:lstStyle/>
          <a:p>
            <a:r>
              <a:rPr kumimoji="1" lang="en-US" altLang="ja-JP" b="1" dirty="0"/>
              <a:t>Design Methodology 2</a:t>
            </a:r>
            <a:endParaRPr kumimoji="1" lang="ja-JP" altLang="en-US" b="1" dirty="0"/>
          </a:p>
        </p:txBody>
      </p:sp>
      <p:sp>
        <p:nvSpPr>
          <p:cNvPr id="3" name="コンテンツ プレースホルダー 2">
            <a:extLst>
              <a:ext uri="{FF2B5EF4-FFF2-40B4-BE49-F238E27FC236}">
                <a16:creationId xmlns:a16="http://schemas.microsoft.com/office/drawing/2014/main" id="{D4053344-9CE3-4686-9EBA-1C193DF7E211}"/>
              </a:ext>
            </a:extLst>
          </p:cNvPr>
          <p:cNvSpPr>
            <a:spLocks noGrp="1"/>
          </p:cNvSpPr>
          <p:nvPr>
            <p:ph idx="1"/>
          </p:nvPr>
        </p:nvSpPr>
        <p:spPr/>
        <p:txBody>
          <a:bodyPr/>
          <a:lstStyle/>
          <a:p>
            <a:pPr marL="0" indent="0" algn="just">
              <a:buNone/>
            </a:pPr>
            <a:r>
              <a:rPr lang="en-US" altLang="ja-JP" b="1" dirty="0"/>
              <a:t>2. To evoke expression of positive humanlike qualities in the interaction  between robots and humans.</a:t>
            </a:r>
            <a:endParaRPr lang="en-US" altLang="ja-JP" u="sng" dirty="0"/>
          </a:p>
          <a:p>
            <a:pPr marL="0" indent="0" algn="just">
              <a:buNone/>
            </a:pPr>
            <a:r>
              <a:rPr lang="en-US" altLang="ja-JP" b="1" dirty="0"/>
              <a:t>·</a:t>
            </a:r>
            <a:r>
              <a:rPr lang="en-US" altLang="ja-JP" b="1" i="1" dirty="0" err="1"/>
              <a:t>Kokoro</a:t>
            </a:r>
            <a:r>
              <a:rPr lang="en-US" altLang="ja-JP" b="1" dirty="0"/>
              <a:t> construction: what humans learn through “socialization” can be programmed.</a:t>
            </a:r>
            <a:endParaRPr lang="ja-JP" altLang="ja-JP" b="1" dirty="0"/>
          </a:p>
          <a:p>
            <a:pPr marL="0" indent="0">
              <a:buNone/>
            </a:pPr>
            <a:endParaRPr lang="ja-JP" altLang="ja-JP" dirty="0"/>
          </a:p>
          <a:p>
            <a:endParaRPr kumimoji="1" lang="ja-JP" altLang="en-US" dirty="0"/>
          </a:p>
        </p:txBody>
      </p:sp>
    </p:spTree>
    <p:extLst>
      <p:ext uri="{BB962C8B-B14F-4D97-AF65-F5344CB8AC3E}">
        <p14:creationId xmlns:p14="http://schemas.microsoft.com/office/powerpoint/2010/main" val="3859299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8BEBE-D26B-45CB-9847-091A287B17D6}"/>
              </a:ext>
            </a:extLst>
          </p:cNvPr>
          <p:cNvSpPr>
            <a:spLocks noGrp="1"/>
          </p:cNvSpPr>
          <p:nvPr>
            <p:ph type="title"/>
          </p:nvPr>
        </p:nvSpPr>
        <p:spPr/>
        <p:txBody>
          <a:bodyPr/>
          <a:lstStyle/>
          <a:p>
            <a:r>
              <a:rPr lang="en-US" altLang="ja-JP" b="1" dirty="0"/>
              <a:t>Design Methodology 3</a:t>
            </a:r>
            <a:endParaRPr kumimoji="1" lang="ja-JP" altLang="en-US" b="1" dirty="0"/>
          </a:p>
        </p:txBody>
      </p:sp>
      <p:sp>
        <p:nvSpPr>
          <p:cNvPr id="3" name="コンテンツ プレースホルダー 2">
            <a:extLst>
              <a:ext uri="{FF2B5EF4-FFF2-40B4-BE49-F238E27FC236}">
                <a16:creationId xmlns:a16="http://schemas.microsoft.com/office/drawing/2014/main" id="{78FFACB5-943C-4AFD-8D49-B43C914DCF65}"/>
              </a:ext>
            </a:extLst>
          </p:cNvPr>
          <p:cNvSpPr>
            <a:spLocks noGrp="1"/>
          </p:cNvSpPr>
          <p:nvPr>
            <p:ph idx="1"/>
          </p:nvPr>
        </p:nvSpPr>
        <p:spPr>
          <a:xfrm>
            <a:off x="457200" y="1844824"/>
            <a:ext cx="8229600" cy="4525963"/>
          </a:xfrm>
        </p:spPr>
        <p:txBody>
          <a:bodyPr/>
          <a:lstStyle/>
          <a:p>
            <a:pPr marL="0" lvl="0" indent="0">
              <a:buNone/>
            </a:pPr>
            <a:r>
              <a:rPr lang="en-US" altLang="ja-JP" b="1" dirty="0"/>
              <a:t>3. To preempt the Uncanny Valley effect</a:t>
            </a:r>
          </a:p>
          <a:p>
            <a:pPr marL="0" lvl="0" indent="0">
              <a:buNone/>
            </a:pPr>
            <a:r>
              <a:rPr lang="en-US" altLang="ja-JP" b="1" dirty="0"/>
              <a:t>What is the Uncanny Valley?</a:t>
            </a:r>
          </a:p>
          <a:p>
            <a:pPr marL="0" lvl="0" indent="0">
              <a:buNone/>
            </a:pPr>
            <a:r>
              <a:rPr lang="en-US" altLang="ja-JP" b="1" dirty="0"/>
              <a:t>What is the uncanny?</a:t>
            </a:r>
            <a:endParaRPr lang="ja-JP" altLang="ja-JP" b="1" dirty="0"/>
          </a:p>
          <a:p>
            <a:endParaRPr kumimoji="1" lang="ja-JP" altLang="en-US" dirty="0"/>
          </a:p>
        </p:txBody>
      </p:sp>
    </p:spTree>
    <p:extLst>
      <p:ext uri="{BB962C8B-B14F-4D97-AF65-F5344CB8AC3E}">
        <p14:creationId xmlns:p14="http://schemas.microsoft.com/office/powerpoint/2010/main" val="236937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0EF2E6-9832-45E3-98F3-0F211E356E41}"/>
              </a:ext>
            </a:extLst>
          </p:cNvPr>
          <p:cNvSpPr>
            <a:spLocks noGrp="1"/>
          </p:cNvSpPr>
          <p:nvPr>
            <p:ph type="title"/>
          </p:nvPr>
        </p:nvSpPr>
        <p:spPr>
          <a:xfrm>
            <a:off x="611560" y="116632"/>
            <a:ext cx="8229600" cy="1656184"/>
          </a:xfrm>
        </p:spPr>
        <p:txBody>
          <a:bodyPr/>
          <a:lstStyle/>
          <a:p>
            <a:r>
              <a:rPr lang="en-US" altLang="ja-JP" b="1" dirty="0"/>
              <a:t>The Uncanny Valley</a:t>
            </a:r>
            <a:endParaRPr kumimoji="1" lang="ja-JP" altLang="en-US" b="1" dirty="0"/>
          </a:p>
        </p:txBody>
      </p:sp>
      <p:sp>
        <p:nvSpPr>
          <p:cNvPr id="3" name="コンテンツ プレースホルダー 2">
            <a:extLst>
              <a:ext uri="{FF2B5EF4-FFF2-40B4-BE49-F238E27FC236}">
                <a16:creationId xmlns:a16="http://schemas.microsoft.com/office/drawing/2014/main" id="{D16747DB-0229-4F3A-BA78-92F49A0FE11F}"/>
              </a:ext>
            </a:extLst>
          </p:cNvPr>
          <p:cNvSpPr>
            <a:spLocks noGrp="1"/>
          </p:cNvSpPr>
          <p:nvPr>
            <p:ph idx="1"/>
          </p:nvPr>
        </p:nvSpPr>
        <p:spPr>
          <a:xfrm>
            <a:off x="457200" y="1556792"/>
            <a:ext cx="8229600" cy="5087848"/>
          </a:xfrm>
        </p:spPr>
        <p:txBody>
          <a:bodyPr/>
          <a:lstStyle/>
          <a:p>
            <a:pPr marL="0" indent="0" algn="just">
              <a:buNone/>
            </a:pPr>
            <a:endParaRPr lang="en-US" altLang="ja-JP" b="1" dirty="0"/>
          </a:p>
          <a:p>
            <a:pPr marL="0" indent="0" algn="just">
              <a:buNone/>
            </a:pPr>
            <a:r>
              <a:rPr lang="en-US" altLang="ja-JP" b="1" dirty="0"/>
              <a:t>The </a:t>
            </a:r>
            <a:r>
              <a:rPr lang="en-US" altLang="ja-JP" b="1" i="1" dirty="0" err="1"/>
              <a:t>bukimi</a:t>
            </a:r>
            <a:r>
              <a:rPr lang="en-US" altLang="ja-JP" b="1" i="1" dirty="0"/>
              <a:t> no </a:t>
            </a:r>
            <a:r>
              <a:rPr lang="en-US" altLang="ja-JP" b="1" i="1" dirty="0" err="1"/>
              <a:t>tani</a:t>
            </a:r>
            <a:r>
              <a:rPr lang="en-US" altLang="ja-JP" b="1" i="1" dirty="0"/>
              <a:t> </a:t>
            </a:r>
            <a:r>
              <a:rPr lang="en-US" altLang="ja-JP" b="1" dirty="0"/>
              <a:t>derives from Mori Masahiro’s yet-to-be-proven 1970’s hypothesis on how “excessively realistic simulations of living creatures elicit an instinctive revulsion.” </a:t>
            </a:r>
            <a:endParaRPr lang="ja-JP" altLang="en-US" b="1" dirty="0"/>
          </a:p>
          <a:p>
            <a:pPr marL="0" indent="0" algn="just">
              <a:buNone/>
            </a:pPr>
            <a:endParaRPr lang="en-US" altLang="ja-JP" b="1" dirty="0"/>
          </a:p>
          <a:p>
            <a:pPr marL="0" indent="0" algn="just">
              <a:buNone/>
            </a:pPr>
            <a:endParaRPr lang="en-US" altLang="ja-JP" b="1" dirty="0"/>
          </a:p>
          <a:p>
            <a:pPr marL="0" indent="0" algn="just">
              <a:buNone/>
            </a:pPr>
            <a:endParaRPr lang="en-US" altLang="ja-JP" b="1" dirty="0"/>
          </a:p>
        </p:txBody>
      </p:sp>
    </p:spTree>
    <p:extLst>
      <p:ext uri="{BB962C8B-B14F-4D97-AF65-F5344CB8AC3E}">
        <p14:creationId xmlns:p14="http://schemas.microsoft.com/office/powerpoint/2010/main" val="2994024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00669" y="601524"/>
            <a:ext cx="1965603" cy="523220"/>
          </a:xfrm>
          <a:prstGeom prst="rect">
            <a:avLst/>
          </a:prstGeom>
          <a:noFill/>
        </p:spPr>
        <p:txBody>
          <a:bodyPr wrap="none" rtlCol="0">
            <a:spAutoFit/>
          </a:bodyPr>
          <a:lstStyle/>
          <a:p>
            <a:r>
              <a:rPr kumimoji="1" lang="en-US" altLang="ja-JP" sz="2800"/>
              <a:t>Repliee R1</a:t>
            </a:r>
            <a:endParaRPr kumimoji="1" lang="ja-JP" altLang="en-US" sz="2800"/>
          </a:p>
        </p:txBody>
      </p:sp>
      <p:sp>
        <p:nvSpPr>
          <p:cNvPr id="3" name="テキスト ボックス 2"/>
          <p:cNvSpPr txBox="1"/>
          <p:nvPr/>
        </p:nvSpPr>
        <p:spPr>
          <a:xfrm>
            <a:off x="5421840" y="481206"/>
            <a:ext cx="1984839" cy="523220"/>
          </a:xfrm>
          <a:prstGeom prst="rect">
            <a:avLst/>
          </a:prstGeom>
          <a:noFill/>
        </p:spPr>
        <p:txBody>
          <a:bodyPr wrap="none" rtlCol="0">
            <a:spAutoFit/>
          </a:bodyPr>
          <a:lstStyle/>
          <a:p>
            <a:r>
              <a:rPr kumimoji="1" lang="en-US" altLang="ja-JP" sz="2800"/>
              <a:t>Repliee Q2</a:t>
            </a:r>
            <a:endParaRPr kumimoji="1" lang="ja-JP" altLang="en-US" sz="280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2322" y="1268760"/>
            <a:ext cx="1995686" cy="266091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289715"/>
            <a:ext cx="3009178" cy="200760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212976"/>
            <a:ext cx="1968246" cy="342900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097" y="1124744"/>
            <a:ext cx="2498647" cy="1873985"/>
          </a:xfrm>
          <a:prstGeom prst="rect">
            <a:avLst/>
          </a:prstGeom>
        </p:spPr>
      </p:pic>
    </p:spTree>
    <p:extLst>
      <p:ext uri="{BB962C8B-B14F-4D97-AF65-F5344CB8AC3E}">
        <p14:creationId xmlns:p14="http://schemas.microsoft.com/office/powerpoint/2010/main" val="10158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altLang="ja-JP" b="1" dirty="0"/>
              <a:t>Festival </a:t>
            </a:r>
            <a:r>
              <a:rPr lang="en-US" altLang="ja-JP" b="1" i="1" dirty="0" err="1"/>
              <a:t>Karakuri</a:t>
            </a:r>
            <a:br>
              <a:rPr lang="en-US" altLang="ja-JP" dirty="0"/>
            </a:br>
            <a:r>
              <a:rPr lang="en-US" altLang="ja-JP" sz="3100" dirty="0"/>
              <a:t>(1730-)</a:t>
            </a:r>
            <a:endParaRPr lang="ja-JP" altLang="en-US" sz="3100" dirty="0"/>
          </a:p>
        </p:txBody>
      </p:sp>
      <p:pic>
        <p:nvPicPr>
          <p:cNvPr id="20482" name="Picture 2" descr="D:\WPC\Puppet talk\若宮八幡社福禄寿車.jpg"/>
          <p:cNvPicPr>
            <a:picLocks noChangeAspect="1" noChangeArrowheads="1"/>
          </p:cNvPicPr>
          <p:nvPr/>
        </p:nvPicPr>
        <p:blipFill>
          <a:blip r:embed="rId2" cstate="print"/>
          <a:srcRect/>
          <a:stretch>
            <a:fillRect/>
          </a:stretch>
        </p:blipFill>
        <p:spPr bwMode="auto">
          <a:xfrm>
            <a:off x="2700338" y="1484313"/>
            <a:ext cx="3816350" cy="482441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fontAlgn="auto">
              <a:spcAft>
                <a:spcPts val="0"/>
              </a:spcAft>
              <a:defRPr/>
            </a:pPr>
            <a:r>
              <a:rPr lang="en-US" altLang="ja-JP" sz="4400" b="1" dirty="0">
                <a:latin typeface="+mj-lt"/>
                <a:ea typeface="+mj-ea"/>
                <a:cs typeface="+mj-cs"/>
              </a:rPr>
              <a:t>The Uncanny Valley</a:t>
            </a:r>
            <a:endParaRPr lang="ja-JP" altLang="en-US" sz="4400" b="1" dirty="0">
              <a:latin typeface="+mj-lt"/>
              <a:ea typeface="+mj-ea"/>
              <a:cs typeface="+mj-cs"/>
            </a:endParaRPr>
          </a:p>
        </p:txBody>
      </p:sp>
      <p:sp>
        <p:nvSpPr>
          <p:cNvPr id="30722" name="Content Placeholder 2"/>
          <p:cNvSpPr txBox="1">
            <a:spLocks/>
          </p:cNvSpPr>
          <p:nvPr/>
        </p:nvSpPr>
        <p:spPr bwMode="auto">
          <a:xfrm>
            <a:off x="381000" y="1828800"/>
            <a:ext cx="8229600" cy="4525963"/>
          </a:xfrm>
          <a:prstGeom prst="rect">
            <a:avLst/>
          </a:prstGeom>
          <a:noFill/>
          <a:ln w="9525">
            <a:noFill/>
            <a:miter lim="800000"/>
            <a:headEnd/>
            <a:tailEnd/>
          </a:ln>
        </p:spPr>
        <p:txBody>
          <a:bodyPr/>
          <a:lstStyle/>
          <a:p>
            <a:pPr marL="342900" indent="-342900">
              <a:spcBef>
                <a:spcPct val="20000"/>
              </a:spcBef>
              <a:buFont typeface="Arial" charset="0"/>
              <a:buNone/>
            </a:pPr>
            <a:endParaRPr lang="en-US" altLang="ja-JP" sz="3200">
              <a:latin typeface="Calibri" pitchFamily="34" charset="0"/>
            </a:endParaRPr>
          </a:p>
          <a:p>
            <a:pPr marL="342900" indent="-342900">
              <a:spcBef>
                <a:spcPct val="20000"/>
              </a:spcBef>
              <a:buFont typeface="Arial" charset="0"/>
              <a:buNone/>
            </a:pPr>
            <a:endParaRPr lang="en-US" altLang="ja-JP" sz="3200">
              <a:latin typeface="Calibri" pitchFamily="34" charset="0"/>
            </a:endParaRPr>
          </a:p>
          <a:p>
            <a:pPr marL="342900" indent="-342900">
              <a:spcBef>
                <a:spcPct val="20000"/>
              </a:spcBef>
              <a:buFont typeface="Arial" charset="0"/>
              <a:buNone/>
            </a:pPr>
            <a:endParaRPr lang="en-US" altLang="ja-JP" sz="3200">
              <a:latin typeface="Calibri" pitchFamily="34" charset="0"/>
            </a:endParaRPr>
          </a:p>
          <a:p>
            <a:pPr marL="342900" indent="-342900">
              <a:spcBef>
                <a:spcPct val="20000"/>
              </a:spcBef>
              <a:buFont typeface="Arial" charset="0"/>
              <a:buNone/>
            </a:pPr>
            <a:r>
              <a:rPr lang="en-US" altLang="ja-JP" sz="3200">
                <a:latin typeface="Calibri" pitchFamily="34" charset="0"/>
              </a:rPr>
              <a:t> </a:t>
            </a:r>
            <a:endParaRPr lang="ja-JP" altLang="ja-JP" sz="3200">
              <a:latin typeface="Calibri" pitchFamily="34" charset="0"/>
            </a:endParaRPr>
          </a:p>
          <a:p>
            <a:pPr marL="342900" indent="-342900">
              <a:spcBef>
                <a:spcPct val="20000"/>
              </a:spcBef>
              <a:buFont typeface="Arial" charset="0"/>
              <a:buNone/>
            </a:pPr>
            <a:endParaRPr lang="en-US" altLang="ja-JP" sz="3200">
              <a:latin typeface="Calibri" pitchFamily="34" charset="0"/>
            </a:endParaRPr>
          </a:p>
        </p:txBody>
      </p:sp>
      <p:sp>
        <p:nvSpPr>
          <p:cNvPr id="30723" name="Rectangle 2"/>
          <p:cNvSpPr>
            <a:spLocks noChangeArrowheads="1"/>
          </p:cNvSpPr>
          <p:nvPr/>
        </p:nvSpPr>
        <p:spPr bwMode="auto">
          <a:xfrm>
            <a:off x="0" y="46037"/>
            <a:ext cx="9144000" cy="457200"/>
          </a:xfrm>
          <a:prstGeom prst="rect">
            <a:avLst/>
          </a:prstGeom>
          <a:noFill/>
          <a:ln w="9525">
            <a:noFill/>
            <a:miter lim="800000"/>
            <a:headEnd/>
            <a:tailEnd/>
          </a:ln>
        </p:spPr>
        <p:txBody>
          <a:bodyPr wrap="none" anchor="ctr">
            <a:spAutoFit/>
          </a:bodyPr>
          <a:lstStyle/>
          <a:p>
            <a:endParaRPr lang="ja-JP" altLang="en-US" sz="1800">
              <a:latin typeface="Calibri" pitchFamily="34" charset="0"/>
            </a:endParaRPr>
          </a:p>
        </p:txBody>
      </p:sp>
      <p:pic>
        <p:nvPicPr>
          <p:cNvPr id="30724" name="Picture 1" descr="http://spectrum.ieee.org/image/1555672"/>
          <p:cNvPicPr>
            <a:picLocks noChangeAspect="1" noChangeArrowheads="1"/>
          </p:cNvPicPr>
          <p:nvPr/>
        </p:nvPicPr>
        <p:blipFill>
          <a:blip r:embed="rId2" cstate="print"/>
          <a:srcRect/>
          <a:stretch>
            <a:fillRect/>
          </a:stretch>
        </p:blipFill>
        <p:spPr bwMode="auto">
          <a:xfrm>
            <a:off x="683568" y="1196752"/>
            <a:ext cx="7239000" cy="515801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2EF5B-E751-40EB-BD4C-EA125BCD808C}"/>
              </a:ext>
            </a:extLst>
          </p:cNvPr>
          <p:cNvSpPr>
            <a:spLocks noGrp="1"/>
          </p:cNvSpPr>
          <p:nvPr>
            <p:ph type="title"/>
          </p:nvPr>
        </p:nvSpPr>
        <p:spPr/>
        <p:txBody>
          <a:bodyPr/>
          <a:lstStyle/>
          <a:p>
            <a:r>
              <a:rPr kumimoji="1" lang="en-US" altLang="ja-JP" dirty="0"/>
              <a:t>Design Methodology</a:t>
            </a:r>
            <a:endParaRPr kumimoji="1" lang="ja-JP" altLang="en-US" dirty="0"/>
          </a:p>
        </p:txBody>
      </p:sp>
      <p:sp>
        <p:nvSpPr>
          <p:cNvPr id="3" name="コンテンツ プレースホルダー 2">
            <a:extLst>
              <a:ext uri="{FF2B5EF4-FFF2-40B4-BE49-F238E27FC236}">
                <a16:creationId xmlns:a16="http://schemas.microsoft.com/office/drawing/2014/main" id="{B50D4AED-B6C3-41AE-AC2B-DFB9F48D66F0}"/>
              </a:ext>
            </a:extLst>
          </p:cNvPr>
          <p:cNvSpPr>
            <a:spLocks noGrp="1"/>
          </p:cNvSpPr>
          <p:nvPr>
            <p:ph idx="1"/>
          </p:nvPr>
        </p:nvSpPr>
        <p:spPr/>
        <p:txBody>
          <a:bodyPr/>
          <a:lstStyle/>
          <a:p>
            <a:pPr marL="0" lvl="0" indent="0">
              <a:buNone/>
            </a:pPr>
            <a:r>
              <a:rPr lang="en-US" altLang="ja-JP" b="1" dirty="0"/>
              <a:t>How to preempt the uncanny valley effect</a:t>
            </a:r>
            <a:endParaRPr lang="ja-JP" altLang="ja-JP" b="1" dirty="0"/>
          </a:p>
          <a:p>
            <a:pPr algn="just"/>
            <a:r>
              <a:rPr lang="en-US" altLang="ja-JP" b="1" dirty="0"/>
              <a:t>Match movement/voice and appearance.</a:t>
            </a:r>
            <a:endParaRPr lang="ja-JP" altLang="ja-JP" b="1" dirty="0"/>
          </a:p>
          <a:p>
            <a:pPr algn="just"/>
            <a:r>
              <a:rPr lang="en-US" altLang="ja-JP" b="1" dirty="0"/>
              <a:t>Provide continual low oscillation (breath, blinking, rocking) that replicates autonomous nervous system (ANS)-centered vibration. </a:t>
            </a:r>
            <a:endParaRPr lang="ja-JP" altLang="ja-JP" b="1" dirty="0"/>
          </a:p>
          <a:p>
            <a:endParaRPr kumimoji="1" lang="ja-JP" altLang="en-US" dirty="0"/>
          </a:p>
        </p:txBody>
      </p:sp>
    </p:spTree>
    <p:extLst>
      <p:ext uri="{BB962C8B-B14F-4D97-AF65-F5344CB8AC3E}">
        <p14:creationId xmlns:p14="http://schemas.microsoft.com/office/powerpoint/2010/main" val="1565763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98BD1F-EE3D-4F96-A29B-E3D852F66F22}"/>
              </a:ext>
            </a:extLst>
          </p:cNvPr>
          <p:cNvSpPr>
            <a:spLocks noGrp="1"/>
          </p:cNvSpPr>
          <p:nvPr>
            <p:ph type="title"/>
          </p:nvPr>
        </p:nvSpPr>
        <p:spPr/>
        <p:txBody>
          <a:bodyPr/>
          <a:lstStyle/>
          <a:p>
            <a:r>
              <a:rPr kumimoji="1" lang="en-US" altLang="ja-JP" b="1" i="1" dirty="0"/>
              <a:t>Three Sisters, Android Version</a:t>
            </a:r>
            <a:endParaRPr kumimoji="1" lang="ja-JP" altLang="en-US" b="1" i="1" dirty="0"/>
          </a:p>
        </p:txBody>
      </p:sp>
      <p:sp>
        <p:nvSpPr>
          <p:cNvPr id="3" name="コンテンツ プレースホルダー 2">
            <a:extLst>
              <a:ext uri="{FF2B5EF4-FFF2-40B4-BE49-F238E27FC236}">
                <a16:creationId xmlns:a16="http://schemas.microsoft.com/office/drawing/2014/main" id="{B8ADF3EA-8BF4-451B-BD09-FC0C9BA3C9E6}"/>
              </a:ext>
            </a:extLst>
          </p:cNvPr>
          <p:cNvSpPr>
            <a:spLocks noGrp="1"/>
          </p:cNvSpPr>
          <p:nvPr>
            <p:ph idx="1"/>
          </p:nvPr>
        </p:nvSpPr>
        <p:spPr>
          <a:xfrm>
            <a:off x="-1109181" y="3976882"/>
            <a:ext cx="15390004" cy="6983606"/>
          </a:xfrm>
        </p:spPr>
        <p:txBody>
          <a:bodyPr/>
          <a:lstStyle/>
          <a:p>
            <a:endParaRPr kumimoji="1" lang="ja-JP" altLang="en-US" dirty="0"/>
          </a:p>
        </p:txBody>
      </p:sp>
      <p:sp>
        <p:nvSpPr>
          <p:cNvPr id="4" name="Rectangle 2">
            <a:extLst>
              <a:ext uri="{FF2B5EF4-FFF2-40B4-BE49-F238E27FC236}">
                <a16:creationId xmlns:a16="http://schemas.microsoft.com/office/drawing/2014/main" id="{8727E5F6-0794-43CF-AE36-5EF1317E1358}"/>
              </a:ext>
            </a:extLst>
          </p:cNvPr>
          <p:cNvSpPr>
            <a:spLocks noChangeArrowheads="1"/>
          </p:cNvSpPr>
          <p:nvPr/>
        </p:nvSpPr>
        <p:spPr bwMode="auto">
          <a:xfrm>
            <a:off x="-1923880" y="1778461"/>
            <a:ext cx="17100006" cy="7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3073" name="Picture 1" descr="http://www.seinendan.org/seinendan-wp/wp-content/uploads/2012/10/71ba0ae1e2ddd160782bc7cfe134122f.jpg">
            <a:extLst>
              <a:ext uri="{FF2B5EF4-FFF2-40B4-BE49-F238E27FC236}">
                <a16:creationId xmlns:a16="http://schemas.microsoft.com/office/drawing/2014/main" id="{38F370EA-4CE4-40FE-AF04-5A5378890BE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43608" y="1700808"/>
            <a:ext cx="788151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21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BDFD8-713C-49F6-B909-0EC1353BDF0E}"/>
              </a:ext>
            </a:extLst>
          </p:cNvPr>
          <p:cNvSpPr>
            <a:spLocks noGrp="1"/>
          </p:cNvSpPr>
          <p:nvPr>
            <p:ph type="title"/>
          </p:nvPr>
        </p:nvSpPr>
        <p:spPr>
          <a:xfrm>
            <a:off x="539552" y="116632"/>
            <a:ext cx="8229600" cy="1008112"/>
          </a:xfrm>
        </p:spPr>
        <p:txBody>
          <a:bodyPr/>
          <a:lstStyle/>
          <a:p>
            <a:br>
              <a:rPr kumimoji="1" lang="en-US" altLang="ja-JP" b="1" i="1" dirty="0"/>
            </a:br>
            <a:r>
              <a:rPr kumimoji="1" lang="en-US" altLang="ja-JP" b="1" i="1" dirty="0"/>
              <a:t>Three Sisters, Android Version </a:t>
            </a:r>
            <a:br>
              <a:rPr kumimoji="1" lang="en-US" altLang="ja-JP" i="1" dirty="0"/>
            </a:br>
            <a:endParaRPr kumimoji="1" lang="ja-JP" altLang="en-US" sz="3200" i="1" dirty="0"/>
          </a:p>
        </p:txBody>
      </p:sp>
      <p:sp>
        <p:nvSpPr>
          <p:cNvPr id="3" name="コンテンツ プレースホルダー 2">
            <a:extLst>
              <a:ext uri="{FF2B5EF4-FFF2-40B4-BE49-F238E27FC236}">
                <a16:creationId xmlns:a16="http://schemas.microsoft.com/office/drawing/2014/main" id="{E68A152B-9B68-4E95-8DBF-B82DFE374492}"/>
              </a:ext>
            </a:extLst>
          </p:cNvPr>
          <p:cNvSpPr>
            <a:spLocks noGrp="1"/>
          </p:cNvSpPr>
          <p:nvPr>
            <p:ph idx="1"/>
          </p:nvPr>
        </p:nvSpPr>
        <p:spPr>
          <a:xfrm>
            <a:off x="107504" y="1268761"/>
            <a:ext cx="8856984" cy="5184575"/>
          </a:xfrm>
        </p:spPr>
        <p:txBody>
          <a:bodyPr/>
          <a:lstStyle/>
          <a:p>
            <a:pPr marL="0" indent="0" algn="just">
              <a:buNone/>
            </a:pPr>
            <a:r>
              <a:rPr lang="en-US" altLang="ja-JP" b="1" dirty="0"/>
              <a:t>Synopsis: The Fukazawa family resides in a declining provincial town with a dwindling robotics industry. Like the </a:t>
            </a:r>
            <a:r>
              <a:rPr lang="en-US" altLang="ja-JP" b="1" dirty="0" err="1"/>
              <a:t>Prozorovs</a:t>
            </a:r>
            <a:r>
              <a:rPr lang="en-US" altLang="ja-JP" b="1" dirty="0"/>
              <a:t> of Chekhov’s play, the father is deceased; but he still seems to control his family through his morbid will. When Ikumi became a shut-in, her roboticist father built her a </a:t>
            </a:r>
            <a:r>
              <a:rPr lang="en-US" altLang="ja-JP" b="1" dirty="0" err="1"/>
              <a:t>Geminoid</a:t>
            </a:r>
            <a:r>
              <a:rPr lang="en-US" altLang="ja-JP" b="1" dirty="0"/>
              <a:t> F, as a companion, but also mislead the world to believe that she had died. The play begins on the day of a modest farewell party for a young scientist, who is moving to Singapore. </a:t>
            </a:r>
            <a:endParaRPr lang="ja-JP" altLang="ja-JP" b="1" dirty="0"/>
          </a:p>
          <a:p>
            <a:endParaRPr kumimoji="1" lang="ja-JP" altLang="en-US" dirty="0"/>
          </a:p>
        </p:txBody>
      </p:sp>
    </p:spTree>
    <p:extLst>
      <p:ext uri="{BB962C8B-B14F-4D97-AF65-F5344CB8AC3E}">
        <p14:creationId xmlns:p14="http://schemas.microsoft.com/office/powerpoint/2010/main" val="2843646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EB8E94-7E1B-428D-BAB1-5617CDFA9BF4}"/>
              </a:ext>
            </a:extLst>
          </p:cNvPr>
          <p:cNvSpPr>
            <a:spLocks noGrp="1"/>
          </p:cNvSpPr>
          <p:nvPr>
            <p:ph type="title"/>
          </p:nvPr>
        </p:nvSpPr>
        <p:spPr/>
        <p:txBody>
          <a:bodyPr/>
          <a:lstStyle/>
          <a:p>
            <a:r>
              <a:rPr lang="en-US" altLang="ja-JP" b="1" i="1" kern="0" dirty="0">
                <a:latin typeface="Calibri" panose="020F0502020204030204" pitchFamily="34" charset="0"/>
                <a:ea typeface="ＭＳ Ｐゴシック" panose="020B0600070205080204" pitchFamily="50" charset="-128"/>
                <a:cs typeface="Calibri" panose="020F0502020204030204" pitchFamily="34" charset="0"/>
              </a:rPr>
              <a:t>Three Sisters</a:t>
            </a:r>
            <a:endParaRPr lang="ja-JP" altLang="en-US" b="1" i="1" kern="0" dirty="0">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4198743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aze Of The Robot: Oriza Hirata’s Robot Theatre">
            <a:extLst>
              <a:ext uri="{FF2B5EF4-FFF2-40B4-BE49-F238E27FC236}">
                <a16:creationId xmlns:a16="http://schemas.microsoft.com/office/drawing/2014/main" id="{98DFCDE8-47E9-40D9-A8F4-AD14EE225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80" y="1052737"/>
            <a:ext cx="8798108"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C7421462-6190-4886-9B58-E6D2B958DF0B}"/>
              </a:ext>
            </a:extLst>
          </p:cNvPr>
          <p:cNvSpPr/>
          <p:nvPr/>
        </p:nvSpPr>
        <p:spPr>
          <a:xfrm>
            <a:off x="96314" y="211287"/>
            <a:ext cx="8951371" cy="769441"/>
          </a:xfrm>
          <a:prstGeom prst="rect">
            <a:avLst/>
          </a:prstGeom>
        </p:spPr>
        <p:txBody>
          <a:bodyPr wrap="square">
            <a:spAutoFit/>
          </a:bodyPr>
          <a:lstStyle/>
          <a:p>
            <a:pPr algn="ctr"/>
            <a:r>
              <a:rPr lang="es-ES" altLang="ja-JP" sz="4400" b="1" i="1" kern="0" dirty="0">
                <a:latin typeface="Calibri" panose="020F0502020204030204" pitchFamily="34" charset="0"/>
                <a:ea typeface="ＭＳ Ｐゴシック" panose="020B0600070205080204" pitchFamily="50" charset="-128"/>
                <a:cs typeface="Calibri" panose="020F0502020204030204" pitchFamily="34" charset="0"/>
              </a:rPr>
              <a:t>La </a:t>
            </a:r>
            <a:r>
              <a:rPr lang="es-ES" altLang="ja-JP" sz="4400" b="1" i="1" kern="0" dirty="0" err="1">
                <a:latin typeface="Calibri" panose="020F0502020204030204" pitchFamily="34" charset="0"/>
                <a:ea typeface="ＭＳ Ｐゴシック" panose="020B0600070205080204" pitchFamily="50" charset="-128"/>
                <a:cs typeface="Calibri" panose="020F0502020204030204" pitchFamily="34" charset="0"/>
              </a:rPr>
              <a:t>Metamorphosis</a:t>
            </a:r>
            <a:r>
              <a:rPr lang="es-ES" altLang="ja-JP" sz="4400" b="1" i="1" kern="0" dirty="0">
                <a:latin typeface="Calibri" panose="020F0502020204030204" pitchFamily="34" charset="0"/>
                <a:ea typeface="ＭＳ Ｐゴシック" panose="020B0600070205080204" pitchFamily="50" charset="-128"/>
                <a:cs typeface="Calibri" panose="020F0502020204030204" pitchFamily="34" charset="0"/>
              </a:rPr>
              <a:t>, Versión Androide </a:t>
            </a:r>
            <a:endParaRPr lang="ja-JP" alt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529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AF33E-A8DB-4D2E-A091-8E0009459D95}"/>
              </a:ext>
            </a:extLst>
          </p:cNvPr>
          <p:cNvSpPr>
            <a:spLocks noGrp="1"/>
          </p:cNvSpPr>
          <p:nvPr>
            <p:ph type="title"/>
          </p:nvPr>
        </p:nvSpPr>
        <p:spPr>
          <a:xfrm>
            <a:off x="457200" y="44624"/>
            <a:ext cx="8229600" cy="1143000"/>
          </a:xfrm>
        </p:spPr>
        <p:txBody>
          <a:bodyPr/>
          <a:lstStyle/>
          <a:p>
            <a:r>
              <a:rPr kumimoji="1" lang="en-US" altLang="ja-JP" b="1" dirty="0" err="1"/>
              <a:t>Gakutensoku</a:t>
            </a:r>
            <a:endParaRPr kumimoji="1" lang="ja-JP" altLang="en-US" b="1" dirty="0"/>
          </a:p>
        </p:txBody>
      </p:sp>
      <p:pic>
        <p:nvPicPr>
          <p:cNvPr id="1026" name="Picture 2" descr="Gakutensoku">
            <a:extLst>
              <a:ext uri="{FF2B5EF4-FFF2-40B4-BE49-F238E27FC236}">
                <a16:creationId xmlns:a16="http://schemas.microsoft.com/office/drawing/2014/main" id="{500528EB-00CA-4A59-A698-6B63196411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5557116"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D9CAF33E-A8DB-4D2E-A091-8E0009459D95}"/>
              </a:ext>
            </a:extLst>
          </p:cNvPr>
          <p:cNvSpPr txBox="1">
            <a:spLocks/>
          </p:cNvSpPr>
          <p:nvPr/>
        </p:nvSpPr>
        <p:spPr bwMode="auto">
          <a:xfrm>
            <a:off x="755576" y="544381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b="1" dirty="0"/>
              <a:t>The End</a:t>
            </a:r>
            <a:endParaRPr lang="ja-JP" altLang="en-US" b="1" dirty="0"/>
          </a:p>
        </p:txBody>
      </p:sp>
    </p:spTree>
    <p:extLst>
      <p:ext uri="{BB962C8B-B14F-4D97-AF65-F5344CB8AC3E}">
        <p14:creationId xmlns:p14="http://schemas.microsoft.com/office/powerpoint/2010/main" val="3801983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764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43DF67-4B03-4A38-9B7D-AE28220FBA3F}"/>
              </a:ext>
            </a:extLst>
          </p:cNvPr>
          <p:cNvSpPr>
            <a:spLocks noGrp="1"/>
          </p:cNvSpPr>
          <p:nvPr>
            <p:ph type="title"/>
          </p:nvPr>
        </p:nvSpPr>
        <p:spPr/>
        <p:txBody>
          <a:bodyPr/>
          <a:lstStyle/>
          <a:p>
            <a:r>
              <a:rPr lang="en-US" altLang="ja-JP" b="1" dirty="0"/>
              <a:t> Hirata’s </a:t>
            </a:r>
            <a:br>
              <a:rPr lang="en-US" altLang="ja-JP" b="1" dirty="0"/>
            </a:br>
            <a:r>
              <a:rPr lang="en-US" altLang="ja-JP" b="1" dirty="0"/>
              <a:t>Contemporary Colloquial Theatre</a:t>
            </a:r>
            <a:endParaRPr kumimoji="1" lang="ja-JP" altLang="en-US" dirty="0"/>
          </a:p>
        </p:txBody>
      </p:sp>
      <p:sp>
        <p:nvSpPr>
          <p:cNvPr id="3" name="コンテンツ プレースホルダー 2">
            <a:extLst>
              <a:ext uri="{FF2B5EF4-FFF2-40B4-BE49-F238E27FC236}">
                <a16:creationId xmlns:a16="http://schemas.microsoft.com/office/drawing/2014/main" id="{F25BDFF9-5F9C-4901-956D-69A5357661EF}"/>
              </a:ext>
            </a:extLst>
          </p:cNvPr>
          <p:cNvSpPr>
            <a:spLocks noGrp="1"/>
          </p:cNvSpPr>
          <p:nvPr>
            <p:ph idx="1"/>
          </p:nvPr>
        </p:nvSpPr>
        <p:spPr/>
        <p:txBody>
          <a:bodyPr/>
          <a:lstStyle/>
          <a:p>
            <a:pPr lvl="0"/>
            <a:r>
              <a:rPr lang="en-US" altLang="ja-JP" b="1" dirty="0"/>
              <a:t>Characteristics</a:t>
            </a:r>
            <a:endParaRPr lang="ja-JP" altLang="ja-JP" dirty="0"/>
          </a:p>
          <a:p>
            <a:pPr lvl="1"/>
            <a:r>
              <a:rPr lang="en-US" altLang="ja-JP" sz="3200" b="1" dirty="0"/>
              <a:t>Discourse of the said, unsaid, unsayable</a:t>
            </a:r>
            <a:endParaRPr lang="ja-JP" altLang="ja-JP" sz="3200" dirty="0"/>
          </a:p>
          <a:p>
            <a:pPr lvl="1"/>
            <a:r>
              <a:rPr lang="en-US" altLang="ja-JP" sz="3200" b="1" dirty="0"/>
              <a:t>Alterity within intimacy</a:t>
            </a:r>
            <a:endParaRPr lang="ja-JP" altLang="ja-JP" sz="3200" dirty="0"/>
          </a:p>
          <a:p>
            <a:pPr lvl="1"/>
            <a:r>
              <a:rPr lang="en-US" altLang="ja-JP" sz="3200" b="1" dirty="0"/>
              <a:t>Focus on the quotidian over the sensational</a:t>
            </a:r>
            <a:endParaRPr lang="ja-JP" altLang="ja-JP" sz="3200" dirty="0"/>
          </a:p>
          <a:p>
            <a:pPr lvl="1"/>
            <a:r>
              <a:rPr lang="en-US" altLang="ja-JP" sz="3200" dirty="0"/>
              <a:t>Insider, outsider, intermediary functions</a:t>
            </a:r>
          </a:p>
          <a:p>
            <a:pPr lvl="1"/>
            <a:r>
              <a:rPr lang="en-US" altLang="ja-JP" sz="3200" dirty="0"/>
              <a:t>Semi-public setting</a:t>
            </a:r>
            <a:r>
              <a:rPr lang="en-US" altLang="ja-JP" sz="3200" b="1" dirty="0"/>
              <a:t> </a:t>
            </a:r>
            <a:endParaRPr kumimoji="1" lang="ja-JP" altLang="en-US" sz="3200" dirty="0"/>
          </a:p>
        </p:txBody>
      </p:sp>
    </p:spTree>
    <p:extLst>
      <p:ext uri="{BB962C8B-B14F-4D97-AF65-F5344CB8AC3E}">
        <p14:creationId xmlns:p14="http://schemas.microsoft.com/office/powerpoint/2010/main" val="3936821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1859" y="260648"/>
            <a:ext cx="5207964" cy="769441"/>
          </a:xfrm>
          <a:prstGeom prst="rect">
            <a:avLst/>
          </a:prstGeom>
          <a:noFill/>
        </p:spPr>
        <p:txBody>
          <a:bodyPr wrap="none" rtlCol="0">
            <a:spAutoFit/>
          </a:bodyPr>
          <a:lstStyle/>
          <a:p>
            <a:r>
              <a:rPr kumimoji="1" lang="en-US" altLang="ja-JP" sz="4400" b="1" dirty="0">
                <a:latin typeface="+mj-lt"/>
              </a:rPr>
              <a:t>Non-Ishiguro’s robots</a:t>
            </a:r>
            <a:endParaRPr kumimoji="1" lang="ja-JP" altLang="en-US" sz="4400" b="1" dirty="0">
              <a:latin typeface="+mj-lt"/>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859" y="1052736"/>
            <a:ext cx="2016224" cy="2537082"/>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791" y="1052736"/>
            <a:ext cx="1800200" cy="241626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052736"/>
            <a:ext cx="1932994" cy="2808312"/>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861048"/>
            <a:ext cx="2030151" cy="270581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698" y="4437112"/>
            <a:ext cx="3563932" cy="1880964"/>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245" y="4077072"/>
            <a:ext cx="2376720" cy="2376720"/>
          </a:xfrm>
          <a:prstGeom prst="rect">
            <a:avLst/>
          </a:prstGeom>
        </p:spPr>
      </p:pic>
    </p:spTree>
    <p:extLst>
      <p:ext uri="{BB962C8B-B14F-4D97-AF65-F5344CB8AC3E}">
        <p14:creationId xmlns:p14="http://schemas.microsoft.com/office/powerpoint/2010/main" val="128080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27384"/>
            <a:ext cx="8229600" cy="1152127"/>
          </a:xfrm>
        </p:spPr>
        <p:txBody>
          <a:bodyPr rtlCol="0">
            <a:normAutofit fontScale="90000"/>
          </a:bodyPr>
          <a:lstStyle/>
          <a:p>
            <a:pPr eaLnBrk="1" fontAlgn="auto" hangingPunct="1">
              <a:spcAft>
                <a:spcPts val="0"/>
              </a:spcAft>
              <a:defRPr/>
            </a:pPr>
            <a:br>
              <a:rPr lang="en-US" altLang="ja-JP" sz="3100" b="1" i="1" dirty="0"/>
            </a:br>
            <a:br>
              <a:rPr lang="en-US" altLang="ja-JP" sz="3100" b="1" i="1" dirty="0"/>
            </a:br>
            <a:br>
              <a:rPr lang="en-US" altLang="ja-JP" sz="3100" b="1" i="1" dirty="0"/>
            </a:br>
            <a:r>
              <a:rPr lang="en-US" altLang="ja-JP" sz="4900" b="1" dirty="0"/>
              <a:t>Stage </a:t>
            </a:r>
            <a:r>
              <a:rPr lang="en-US" altLang="ja-JP" sz="4900" b="1" i="1" dirty="0" err="1"/>
              <a:t>Karakuri</a:t>
            </a:r>
            <a:br>
              <a:rPr lang="en-US" altLang="ja-JP" sz="4900" b="1" dirty="0"/>
            </a:br>
            <a:r>
              <a:rPr lang="en-US" altLang="ja-JP" sz="3200" b="1" dirty="0"/>
              <a:t>Takeda </a:t>
            </a:r>
            <a:r>
              <a:rPr lang="en-US" altLang="ja-JP" sz="3200" b="1" dirty="0" err="1"/>
              <a:t>Karakuri</a:t>
            </a:r>
            <a:r>
              <a:rPr lang="en-US" altLang="ja-JP" sz="3200" b="1" dirty="0"/>
              <a:t> Theatre</a:t>
            </a:r>
            <a:br>
              <a:rPr lang="en-US" altLang="ja-JP" sz="3100" b="1" i="1" dirty="0"/>
            </a:br>
            <a:r>
              <a:rPr lang="en-US" altLang="ja-JP" sz="3100" i="1" dirty="0" err="1"/>
              <a:t>Benkei</a:t>
            </a:r>
            <a:r>
              <a:rPr lang="en-US" altLang="ja-JP" sz="3100" i="1" dirty="0"/>
              <a:t> in the Boat </a:t>
            </a:r>
            <a:r>
              <a:rPr lang="en-US" altLang="ja-JP" sz="3100" dirty="0"/>
              <a:t>scene 2</a:t>
            </a:r>
            <a:br>
              <a:rPr lang="en-US" altLang="ja-JP" dirty="0"/>
            </a:br>
            <a:endParaRPr lang="ja-JP" altLang="en-US" sz="4000" dirty="0"/>
          </a:p>
        </p:txBody>
      </p:sp>
      <p:pic>
        <p:nvPicPr>
          <p:cNvPr id="18434" name="Picture 2" descr="D:\WPC\Puppet talk\Taira attacking FunaBenkei 3.jpg"/>
          <p:cNvPicPr>
            <a:picLocks noChangeAspect="1" noChangeArrowheads="1"/>
          </p:cNvPicPr>
          <p:nvPr/>
        </p:nvPicPr>
        <p:blipFill>
          <a:blip r:embed="rId3" cstate="print"/>
          <a:srcRect/>
          <a:stretch>
            <a:fillRect/>
          </a:stretch>
        </p:blipFill>
        <p:spPr bwMode="auto">
          <a:xfrm>
            <a:off x="1198550" y="1700808"/>
            <a:ext cx="6912000" cy="507289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C88CCDA-7527-4B51-B925-5FCA605C8E95}"/>
              </a:ext>
            </a:extLst>
          </p:cNvPr>
          <p:cNvSpPr>
            <a:spLocks noGrp="1"/>
          </p:cNvSpPr>
          <p:nvPr>
            <p:ph type="title"/>
          </p:nvPr>
        </p:nvSpPr>
        <p:spPr>
          <a:xfrm>
            <a:off x="971600" y="314325"/>
            <a:ext cx="7776864" cy="1283224"/>
          </a:xfrm>
        </p:spPr>
        <p:txBody>
          <a:bodyPr/>
          <a:lstStyle/>
          <a:p>
            <a:r>
              <a:rPr kumimoji="1" lang="en-US" altLang="ja-JP" b="1" dirty="0"/>
              <a:t>Extended Uncanny Valley</a:t>
            </a:r>
            <a:endParaRPr kumimoji="1" lang="ja-JP" altLang="en-US" b="1" dirty="0"/>
          </a:p>
        </p:txBody>
      </p:sp>
      <p:pic>
        <p:nvPicPr>
          <p:cNvPr id="6" name="コンテンツ プレースホルダー 3" descr="http://interactiondesign.files.wordpress.com/2011/12/extended-uncanny-valley.png">
            <a:extLst>
              <a:ext uri="{FF2B5EF4-FFF2-40B4-BE49-F238E27FC236}">
                <a16:creationId xmlns:a16="http://schemas.microsoft.com/office/drawing/2014/main" id="{3A808A53-9A2B-4192-A731-C7390DEF5B7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6120680" cy="4063643"/>
          </a:xfrm>
          <a:prstGeom prst="rect">
            <a:avLst/>
          </a:prstGeom>
          <a:noFill/>
          <a:ln>
            <a:noFill/>
          </a:ln>
        </p:spPr>
      </p:pic>
    </p:spTree>
    <p:extLst>
      <p:ext uri="{BB962C8B-B14F-4D97-AF65-F5344CB8AC3E}">
        <p14:creationId xmlns:p14="http://schemas.microsoft.com/office/powerpoint/2010/main" val="258352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04664"/>
            <a:ext cx="9036496" cy="769441"/>
          </a:xfrm>
          <a:prstGeom prst="rect">
            <a:avLst/>
          </a:prstGeom>
          <a:noFill/>
        </p:spPr>
        <p:txBody>
          <a:bodyPr wrap="square" rtlCol="0">
            <a:spAutoFit/>
          </a:bodyPr>
          <a:lstStyle/>
          <a:p>
            <a:r>
              <a:rPr kumimoji="1" lang="en-US" altLang="ja-JP" sz="4400" b="1" dirty="0">
                <a:latin typeface="+mj-lt"/>
              </a:rPr>
              <a:t>Ishiguro’s Minimal Design</a:t>
            </a:r>
            <a:r>
              <a:rPr lang="ja-JP" altLang="en-US" sz="4400" b="1" dirty="0">
                <a:latin typeface="+mj-lt"/>
              </a:rPr>
              <a:t> </a:t>
            </a:r>
            <a:r>
              <a:rPr kumimoji="1" lang="en-US" altLang="ja-JP" sz="4400" b="1" dirty="0">
                <a:latin typeface="+mj-lt"/>
              </a:rPr>
              <a:t>Humanoids</a:t>
            </a:r>
            <a:r>
              <a:rPr kumimoji="1" lang="ja-JP" altLang="en-US" sz="3200" dirty="0"/>
              <a:t>　</a:t>
            </a:r>
            <a:r>
              <a:rPr kumimoji="1" lang="en-US" altLang="ja-JP" sz="3200" dirty="0"/>
              <a:t> </a:t>
            </a:r>
            <a:endParaRPr kumimoji="1" lang="ja-JP" altLang="en-US" sz="3200"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060848"/>
            <a:ext cx="2016224" cy="301173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231" y="2538535"/>
            <a:ext cx="3514725" cy="2576513"/>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452" y="2826464"/>
            <a:ext cx="2736304" cy="2246119"/>
          </a:xfrm>
          <a:prstGeom prst="rect">
            <a:avLst/>
          </a:prstGeom>
        </p:spPr>
      </p:pic>
      <p:sp>
        <p:nvSpPr>
          <p:cNvPr id="6" name="テキスト ボックス 5"/>
          <p:cNvSpPr txBox="1"/>
          <p:nvPr/>
        </p:nvSpPr>
        <p:spPr>
          <a:xfrm>
            <a:off x="3707904" y="5303415"/>
            <a:ext cx="1144865" cy="461665"/>
          </a:xfrm>
          <a:prstGeom prst="rect">
            <a:avLst/>
          </a:prstGeom>
          <a:noFill/>
        </p:spPr>
        <p:txBody>
          <a:bodyPr wrap="none" rtlCol="0">
            <a:spAutoFit/>
          </a:bodyPr>
          <a:lstStyle/>
          <a:p>
            <a:r>
              <a:rPr kumimoji="1" lang="en-US" altLang="ja-JP" sz="2400"/>
              <a:t>Hugvie</a:t>
            </a:r>
            <a:endParaRPr kumimoji="1" lang="ja-JP" altLang="en-US" sz="2400"/>
          </a:p>
        </p:txBody>
      </p:sp>
      <p:sp>
        <p:nvSpPr>
          <p:cNvPr id="7" name="テキスト ボックス 6"/>
          <p:cNvSpPr txBox="1"/>
          <p:nvPr/>
        </p:nvSpPr>
        <p:spPr>
          <a:xfrm>
            <a:off x="850532" y="5303415"/>
            <a:ext cx="1316386" cy="461665"/>
          </a:xfrm>
          <a:prstGeom prst="rect">
            <a:avLst/>
          </a:prstGeom>
          <a:noFill/>
        </p:spPr>
        <p:txBody>
          <a:bodyPr wrap="none" rtlCol="0">
            <a:spAutoFit/>
          </a:bodyPr>
          <a:lstStyle/>
          <a:p>
            <a:r>
              <a:rPr kumimoji="1" lang="en-US" altLang="ja-JP" sz="2400"/>
              <a:t>Robovie</a:t>
            </a:r>
          </a:p>
        </p:txBody>
      </p:sp>
      <p:sp>
        <p:nvSpPr>
          <p:cNvPr id="8" name="テキスト ボックス 7"/>
          <p:cNvSpPr txBox="1"/>
          <p:nvPr/>
        </p:nvSpPr>
        <p:spPr>
          <a:xfrm>
            <a:off x="6948264" y="5334445"/>
            <a:ext cx="1333570" cy="461665"/>
          </a:xfrm>
          <a:prstGeom prst="rect">
            <a:avLst/>
          </a:prstGeom>
          <a:noFill/>
        </p:spPr>
        <p:txBody>
          <a:bodyPr wrap="none" rtlCol="0">
            <a:spAutoFit/>
          </a:bodyPr>
          <a:lstStyle/>
          <a:p>
            <a:r>
              <a:rPr kumimoji="1" lang="en-US" altLang="ja-JP" sz="2400"/>
              <a:t>Telenoid</a:t>
            </a:r>
            <a:endParaRPr kumimoji="1" lang="ja-JP" altLang="en-US" sz="2400"/>
          </a:p>
        </p:txBody>
      </p:sp>
    </p:spTree>
    <p:extLst>
      <p:ext uri="{BB962C8B-B14F-4D97-AF65-F5344CB8AC3E}">
        <p14:creationId xmlns:p14="http://schemas.microsoft.com/office/powerpoint/2010/main" val="3765867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igin_1">
            <a:extLst>
              <a:ext uri="{FF2B5EF4-FFF2-40B4-BE49-F238E27FC236}">
                <a16:creationId xmlns:a16="http://schemas.microsoft.com/office/drawing/2014/main" id="{2795C72D-E1AF-47D6-868D-6D34DE99E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936" y="1772816"/>
            <a:ext cx="599740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a:extLst>
              <a:ext uri="{FF2B5EF4-FFF2-40B4-BE49-F238E27FC236}">
                <a16:creationId xmlns:a16="http://schemas.microsoft.com/office/drawing/2014/main" id="{184774FB-44D2-4F19-8022-46DAC55738DA}"/>
              </a:ext>
            </a:extLst>
          </p:cNvPr>
          <p:cNvSpPr>
            <a:spLocks noGrp="1"/>
          </p:cNvSpPr>
          <p:nvPr>
            <p:ph type="title"/>
          </p:nvPr>
        </p:nvSpPr>
        <p:spPr/>
        <p:txBody>
          <a:bodyPr/>
          <a:lstStyle/>
          <a:p>
            <a:r>
              <a:rPr kumimoji="1" lang="en-US" altLang="ja-JP" b="1" dirty="0"/>
              <a:t>ERICA, Ishiguro, </a:t>
            </a:r>
            <a:r>
              <a:rPr kumimoji="1" lang="en-US" altLang="ja-JP" b="1" dirty="0" err="1"/>
              <a:t>ibuki</a:t>
            </a:r>
            <a:endParaRPr kumimoji="1" lang="ja-JP" altLang="en-US" b="1" dirty="0"/>
          </a:p>
        </p:txBody>
      </p:sp>
    </p:spTree>
    <p:extLst>
      <p:ext uri="{BB962C8B-B14F-4D97-AF65-F5344CB8AC3E}">
        <p14:creationId xmlns:p14="http://schemas.microsoft.com/office/powerpoint/2010/main" val="1130176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F08C04-9D69-41F9-A99E-6811BB635128}"/>
              </a:ext>
            </a:extLst>
          </p:cNvPr>
          <p:cNvSpPr txBox="1"/>
          <p:nvPr/>
        </p:nvSpPr>
        <p:spPr>
          <a:xfrm>
            <a:off x="1619672" y="188640"/>
            <a:ext cx="4320480" cy="769441"/>
          </a:xfrm>
          <a:prstGeom prst="rect">
            <a:avLst/>
          </a:prstGeom>
          <a:noFill/>
        </p:spPr>
        <p:txBody>
          <a:bodyPr wrap="square" rtlCol="0">
            <a:spAutoFit/>
          </a:bodyPr>
          <a:lstStyle/>
          <a:p>
            <a:r>
              <a:rPr lang="ja-JP" altLang="en-US" dirty="0"/>
              <a:t> 　　　　　　　　　　　　　　　　</a:t>
            </a:r>
            <a:r>
              <a:rPr lang="ja-JP" altLang="en-US" sz="4400" b="1" dirty="0">
                <a:latin typeface="+mj-lt"/>
              </a:rPr>
              <a:t>　</a:t>
            </a:r>
            <a:r>
              <a:rPr lang="en-US" altLang="ja-JP" sz="4400" b="1" dirty="0" err="1">
                <a:latin typeface="+mj-lt"/>
              </a:rPr>
              <a:t>ibuki</a:t>
            </a:r>
            <a:endParaRPr kumimoji="1" lang="ja-JP" altLang="en-US" sz="4400" b="1" kern="1200" dirty="0">
              <a:solidFill>
                <a:schemeClr val="tx1"/>
              </a:solidFill>
              <a:latin typeface="+mj-lt"/>
              <a:ea typeface="ＭＳ Ｐゴシック" charset="-128"/>
              <a:cs typeface="+mn-cs"/>
            </a:endParaRPr>
          </a:p>
        </p:txBody>
      </p:sp>
      <p:pic>
        <p:nvPicPr>
          <p:cNvPr id="3074" name="Picture 2" descr="人間型ロボットによる対話の人間らしさの向上の記者会見で、デモンストレーションに登場した自由に移動できる子供型アンドロイド「ibuki」＝３１日午後、東京都江東区青海の日本科学未来館（斎藤良雄撮影）">
            <a:extLst>
              <a:ext uri="{FF2B5EF4-FFF2-40B4-BE49-F238E27FC236}">
                <a16:creationId xmlns:a16="http://schemas.microsoft.com/office/drawing/2014/main" id="{482664C1-89C7-450B-8C95-73AF11BDD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196752"/>
            <a:ext cx="3195637"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800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BAEE8-6B04-499E-B91A-3EFD9A817F46}"/>
              </a:ext>
            </a:extLst>
          </p:cNvPr>
          <p:cNvSpPr>
            <a:spLocks noGrp="1"/>
          </p:cNvSpPr>
          <p:nvPr>
            <p:ph type="title"/>
          </p:nvPr>
        </p:nvSpPr>
        <p:spPr>
          <a:xfrm>
            <a:off x="395536" y="270775"/>
            <a:ext cx="8387984" cy="1112988"/>
          </a:xfrm>
        </p:spPr>
        <p:txBody>
          <a:bodyPr/>
          <a:lstStyle/>
          <a:p>
            <a:br>
              <a:rPr lang="en-US" altLang="ja-JP" b="1" dirty="0"/>
            </a:br>
            <a:r>
              <a:rPr lang="en-US" altLang="ja-JP" sz="4000" b="1" dirty="0"/>
              <a:t>Emotional Expression in Conversation </a:t>
            </a:r>
            <a:br>
              <a:rPr lang="ja-JP" altLang="ja-JP" b="1" dirty="0"/>
            </a:br>
            <a:endParaRPr kumimoji="1" lang="ja-JP" altLang="en-US" dirty="0"/>
          </a:p>
        </p:txBody>
      </p:sp>
    </p:spTree>
    <p:extLst>
      <p:ext uri="{BB962C8B-B14F-4D97-AF65-F5344CB8AC3E}">
        <p14:creationId xmlns:p14="http://schemas.microsoft.com/office/powerpoint/2010/main" val="2126192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77679-CF3A-487E-8C74-DC4DB4155BE7}"/>
              </a:ext>
            </a:extLst>
          </p:cNvPr>
          <p:cNvSpPr>
            <a:spLocks noGrp="1"/>
          </p:cNvSpPr>
          <p:nvPr>
            <p:ph type="title"/>
          </p:nvPr>
        </p:nvSpPr>
        <p:spPr>
          <a:xfrm>
            <a:off x="457200" y="188640"/>
            <a:ext cx="8229600" cy="1228998"/>
          </a:xfrm>
        </p:spPr>
        <p:txBody>
          <a:bodyPr/>
          <a:lstStyle/>
          <a:p>
            <a:r>
              <a:rPr kumimoji="1" lang="en-US" altLang="ja-JP" b="1" dirty="0" err="1"/>
              <a:t>Gakutensoku</a:t>
            </a:r>
            <a:r>
              <a:rPr kumimoji="1" lang="en-US" altLang="ja-JP" dirty="0"/>
              <a:t> </a:t>
            </a:r>
            <a:r>
              <a:rPr kumimoji="1" lang="en-US" altLang="ja-JP" sz="2800" dirty="0"/>
              <a:t>(1929/ 2008)</a:t>
            </a:r>
            <a:endParaRPr kumimoji="1" lang="ja-JP" altLang="en-US" sz="2800" dirty="0"/>
          </a:p>
        </p:txBody>
      </p:sp>
    </p:spTree>
    <p:extLst>
      <p:ext uri="{BB962C8B-B14F-4D97-AF65-F5344CB8AC3E}">
        <p14:creationId xmlns:p14="http://schemas.microsoft.com/office/powerpoint/2010/main" val="4283022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EDF24-DBE3-43BC-A4D2-61ADEBCDD4E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0C9BAC9-EFF7-45D1-A4B3-B5232C3207C2}"/>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62460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0C14C-11F2-4EF1-9EC6-F888E592684D}"/>
              </a:ext>
            </a:extLst>
          </p:cNvPr>
          <p:cNvSpPr>
            <a:spLocks noGrp="1"/>
          </p:cNvSpPr>
          <p:nvPr>
            <p:ph type="title"/>
          </p:nvPr>
        </p:nvSpPr>
        <p:spPr>
          <a:xfrm>
            <a:off x="457200" y="274638"/>
            <a:ext cx="8229600" cy="1138138"/>
          </a:xfrm>
        </p:spPr>
        <p:txBody>
          <a:bodyPr/>
          <a:lstStyle/>
          <a:p>
            <a:br>
              <a:rPr lang="en-US" altLang="ja-JP" b="1" dirty="0"/>
            </a:br>
            <a:r>
              <a:rPr lang="en-US" altLang="ja-JP" b="1" dirty="0"/>
              <a:t>The </a:t>
            </a:r>
            <a:r>
              <a:rPr lang="en-US" altLang="ja-JP" b="1" i="1" dirty="0" err="1"/>
              <a:t>Dogushi</a:t>
            </a:r>
            <a:r>
              <a:rPr lang="en-US" altLang="ja-JP" b="1" dirty="0"/>
              <a:t> Mechanism</a:t>
            </a:r>
            <a:br>
              <a:rPr lang="ja-JP" altLang="ja-JP" b="1" dirty="0"/>
            </a:br>
            <a:r>
              <a:rPr lang="en-US" altLang="ja-JP" dirty="0"/>
              <a:t> </a:t>
            </a:r>
            <a:endParaRPr lang="ja-JP" altLang="ja-JP" dirty="0"/>
          </a:p>
        </p:txBody>
      </p:sp>
      <p:pic>
        <p:nvPicPr>
          <p:cNvPr id="2050" name="Picture 2" descr="かしらの中のからくりを操作するしかけ。かしらの中のからくりを操作するしかけ。糸を引くと眉・目玉・口などが動きます">
            <a:extLst>
              <a:ext uri="{FF2B5EF4-FFF2-40B4-BE49-F238E27FC236}">
                <a16:creationId xmlns:a16="http://schemas.microsoft.com/office/drawing/2014/main" id="{94C90623-00B9-4B49-AB07-B61A7C8627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1914" y="1916831"/>
            <a:ext cx="6906470" cy="446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6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A1D11-A2FD-40D9-A88D-B00D5BF24FA7}"/>
              </a:ext>
            </a:extLst>
          </p:cNvPr>
          <p:cNvSpPr>
            <a:spLocks noGrp="1"/>
          </p:cNvSpPr>
          <p:nvPr>
            <p:ph type="title"/>
          </p:nvPr>
        </p:nvSpPr>
        <p:spPr/>
        <p:txBody>
          <a:bodyPr/>
          <a:lstStyle/>
          <a:p>
            <a:r>
              <a:rPr lang="en-US" altLang="ja-JP" b="1" dirty="0"/>
              <a:t>Robot Revolution Realization Council </a:t>
            </a:r>
            <a:r>
              <a:rPr lang="en-US" altLang="ja-JP" sz="3200" dirty="0"/>
              <a:t>(RRRC, 2014)</a:t>
            </a:r>
            <a:endParaRPr kumimoji="1" lang="ja-JP" altLang="en-US" sz="3200" dirty="0"/>
          </a:p>
        </p:txBody>
      </p:sp>
      <p:sp>
        <p:nvSpPr>
          <p:cNvPr id="3" name="コンテンツ プレースホルダー 2">
            <a:extLst>
              <a:ext uri="{FF2B5EF4-FFF2-40B4-BE49-F238E27FC236}">
                <a16:creationId xmlns:a16="http://schemas.microsoft.com/office/drawing/2014/main" id="{D02F27BC-E741-40C4-A609-7AB33DAEA786}"/>
              </a:ext>
            </a:extLst>
          </p:cNvPr>
          <p:cNvSpPr>
            <a:spLocks noGrp="1"/>
          </p:cNvSpPr>
          <p:nvPr>
            <p:ph idx="1"/>
          </p:nvPr>
        </p:nvSpPr>
        <p:spPr>
          <a:xfrm>
            <a:off x="179512" y="1556792"/>
            <a:ext cx="8733656" cy="5184576"/>
          </a:xfrm>
        </p:spPr>
        <p:txBody>
          <a:bodyPr/>
          <a:lstStyle/>
          <a:p>
            <a:r>
              <a:rPr lang="en-US" altLang="ja-JP" b="1" dirty="0"/>
              <a:t>“New Strategy for Robots”</a:t>
            </a:r>
            <a:endParaRPr kumimoji="1" lang="en-US" altLang="ja-JP" b="1" dirty="0"/>
          </a:p>
          <a:p>
            <a:pPr algn="just"/>
            <a:r>
              <a:rPr lang="en-US" altLang="ja-JP" b="1" dirty="0"/>
              <a:t>to make Japan the world’s most advanced robot showcase and achieve a society in which robots are utilized more than anywhere else in the world, from nursing care and agriculture to small- and medium-sized enterprises. To that end, we are engaged in achieving a </a:t>
            </a:r>
            <a:r>
              <a:rPr lang="en-US" altLang="ja-JP" b="1" dirty="0">
                <a:solidFill>
                  <a:srgbClr val="FF0000"/>
                </a:solidFill>
              </a:rPr>
              <a:t>‘robot barrier free’ society</a:t>
            </a:r>
            <a:r>
              <a:rPr lang="en-US" altLang="ja-JP" b="1" dirty="0"/>
              <a:t> through regulatory reform and establishing the highest level of artificial intelligence technologies in the world. </a:t>
            </a:r>
            <a:endParaRPr kumimoji="1" lang="ja-JP" altLang="en-US" b="1" dirty="0"/>
          </a:p>
        </p:txBody>
      </p:sp>
      <p:sp>
        <p:nvSpPr>
          <p:cNvPr id="4" name="正方形/長方形 3">
            <a:extLst>
              <a:ext uri="{FF2B5EF4-FFF2-40B4-BE49-F238E27FC236}">
                <a16:creationId xmlns:a16="http://schemas.microsoft.com/office/drawing/2014/main" id="{A450DA04-D02C-4F63-870E-785F38EE0FE6}"/>
              </a:ext>
            </a:extLst>
          </p:cNvPr>
          <p:cNvSpPr/>
          <p:nvPr/>
        </p:nvSpPr>
        <p:spPr>
          <a:xfrm>
            <a:off x="3591603" y="3290501"/>
            <a:ext cx="184731" cy="276999"/>
          </a:xfrm>
          <a:prstGeom prst="rect">
            <a:avLst/>
          </a:prstGeom>
        </p:spPr>
        <p:txBody>
          <a:bodyPr wrap="none">
            <a:spAutoFit/>
          </a:bodyPr>
          <a:lstStyle/>
          <a:p>
            <a:endParaRPr lang="ja-JP" altLang="en-US" dirty="0"/>
          </a:p>
        </p:txBody>
      </p:sp>
    </p:spTree>
    <p:extLst>
      <p:ext uri="{BB962C8B-B14F-4D97-AF65-F5344CB8AC3E}">
        <p14:creationId xmlns:p14="http://schemas.microsoft.com/office/powerpoint/2010/main" val="375411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A053A-DB7C-4AA7-84DF-7F4A3DD6E3B9}"/>
              </a:ext>
            </a:extLst>
          </p:cNvPr>
          <p:cNvSpPr>
            <a:spLocks noGrp="1"/>
          </p:cNvSpPr>
          <p:nvPr>
            <p:ph type="title"/>
          </p:nvPr>
        </p:nvSpPr>
        <p:spPr>
          <a:xfrm>
            <a:off x="457200" y="731836"/>
            <a:ext cx="8229600" cy="680939"/>
          </a:xfrm>
        </p:spPr>
        <p:txBody>
          <a:bodyPr/>
          <a:lstStyle/>
          <a:p>
            <a:r>
              <a:rPr lang="en-US" altLang="ja-JP" b="1" dirty="0">
                <a:hlinkClick r:id="rId2" action="ppaction://hlinkfile"/>
              </a:rPr>
              <a:t>Takeda </a:t>
            </a:r>
            <a:r>
              <a:rPr lang="en-US" altLang="ja-JP" b="1" dirty="0" err="1">
                <a:hlinkClick r:id="rId2" action="ppaction://hlinkfile"/>
              </a:rPr>
              <a:t>Oumi</a:t>
            </a:r>
            <a:r>
              <a:rPr lang="en-US" altLang="ja-JP" b="1" dirty="0">
                <a:hlinkClick r:id="rId2" action="ppaction://hlinkfile"/>
              </a:rPr>
              <a:t> </a:t>
            </a:r>
            <a:r>
              <a:rPr lang="en-US" altLang="ja-JP" b="1" dirty="0" err="1">
                <a:hlinkClick r:id="rId2" action="ppaction://hlinkfile"/>
              </a:rPr>
              <a:t>Karakuri</a:t>
            </a:r>
            <a:r>
              <a:rPr lang="en-US" altLang="ja-JP" b="1" dirty="0">
                <a:hlinkClick r:id="rId2" action="ppaction://hlinkfile"/>
              </a:rPr>
              <a:t> Staging </a:t>
            </a:r>
            <a:br>
              <a:rPr lang="en-US" altLang="ja-JP" b="1" dirty="0"/>
            </a:br>
            <a:endParaRPr lang="ja-JP" altLang="ja-JP" dirty="0"/>
          </a:p>
        </p:txBody>
      </p:sp>
      <p:sp>
        <p:nvSpPr>
          <p:cNvPr id="3" name="コンテンツ プレースホルダー 2">
            <a:extLst>
              <a:ext uri="{FF2B5EF4-FFF2-40B4-BE49-F238E27FC236}">
                <a16:creationId xmlns:a16="http://schemas.microsoft.com/office/drawing/2014/main" id="{C787FE35-C0F4-4ACA-9E0E-AAA6C5F5E896}"/>
              </a:ext>
            </a:extLst>
          </p:cNvPr>
          <p:cNvSpPr>
            <a:spLocks noGrp="1"/>
          </p:cNvSpPr>
          <p:nvPr>
            <p:ph idx="1"/>
          </p:nvPr>
        </p:nvSpPr>
        <p:spPr/>
        <p:txBody>
          <a:bodyPr/>
          <a:lstStyle/>
          <a:p>
            <a:endParaRPr kumimoji="1" lang="en-US" altLang="ja-JP" dirty="0"/>
          </a:p>
          <a:p>
            <a:endParaRPr kumimoji="1" lang="ja-JP" altLang="en-US" dirty="0"/>
          </a:p>
        </p:txBody>
      </p:sp>
      <p:sp>
        <p:nvSpPr>
          <p:cNvPr id="4" name="Rectangle 2">
            <a:extLst>
              <a:ext uri="{FF2B5EF4-FFF2-40B4-BE49-F238E27FC236}">
                <a16:creationId xmlns:a16="http://schemas.microsoft.com/office/drawing/2014/main" id="{E94929C4-6779-4364-BF04-E35E1EF049C0}"/>
              </a:ext>
            </a:extLst>
          </p:cNvPr>
          <p:cNvSpPr>
            <a:spLocks noChangeArrowheads="1"/>
          </p:cNvSpPr>
          <p:nvPr/>
        </p:nvSpPr>
        <p:spPr bwMode="auto">
          <a:xfrm>
            <a:off x="8100325" y="-616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5" name="Picture 1" descr="https://www.arc.ritsumei.ac.jp/archive01/theater/image/PB/marega/MM0090/MM0090-05/MM0090-05_11.jpg">
            <a:extLst>
              <a:ext uri="{FF2B5EF4-FFF2-40B4-BE49-F238E27FC236}">
                <a16:creationId xmlns:a16="http://schemas.microsoft.com/office/drawing/2014/main" id="{B4CB0847-849A-4F28-B210-23B3F7B4D1BE}"/>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71600" y="1124744"/>
            <a:ext cx="7488000" cy="557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8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US" altLang="ja-JP" b="1" dirty="0"/>
              <a:t>Rivalry &amp; Connections</a:t>
            </a:r>
            <a:endParaRPr lang="ja-JP" altLang="en-US" b="1" dirty="0"/>
          </a:p>
        </p:txBody>
      </p:sp>
      <p:sp>
        <p:nvSpPr>
          <p:cNvPr id="23554" name="Rectangle 3"/>
          <p:cNvSpPr>
            <a:spLocks noGrp="1"/>
          </p:cNvSpPr>
          <p:nvPr>
            <p:ph type="body" idx="1"/>
          </p:nvPr>
        </p:nvSpPr>
        <p:spPr>
          <a:xfrm>
            <a:off x="483428" y="1340768"/>
            <a:ext cx="8363272" cy="5242594"/>
          </a:xfrm>
        </p:spPr>
        <p:txBody>
          <a:bodyPr/>
          <a:lstStyle/>
          <a:p>
            <a:pPr eaLnBrk="1" hangingPunct="1"/>
            <a:r>
              <a:rPr lang="en-US" altLang="ja-JP" b="1" i="1" dirty="0" err="1"/>
              <a:t>Joruri</a:t>
            </a:r>
            <a:r>
              <a:rPr lang="en-US" altLang="ja-JP" b="1" i="1" dirty="0"/>
              <a:t>/bunraku theatre</a:t>
            </a:r>
          </a:p>
          <a:p>
            <a:pPr marL="0" indent="0" eaLnBrk="1" hangingPunct="1">
              <a:buNone/>
            </a:pPr>
            <a:r>
              <a:rPr lang="en-US" altLang="ja-JP" b="1" dirty="0"/>
              <a:t>Three skills of chanted narration, </a:t>
            </a:r>
            <a:r>
              <a:rPr lang="en-US" altLang="ja-JP" b="1" i="1" dirty="0"/>
              <a:t>shamisen</a:t>
            </a:r>
            <a:r>
              <a:rPr lang="en-US" altLang="ja-JP" b="1" dirty="0"/>
              <a:t>    accompaniment, puppet manipulation</a:t>
            </a:r>
          </a:p>
          <a:p>
            <a:pPr marL="0" indent="0" eaLnBrk="1" hangingPunct="1">
              <a:buNone/>
            </a:pPr>
            <a:r>
              <a:rPr lang="en-US" altLang="ja-JP" b="1" dirty="0"/>
              <a:t>1. </a:t>
            </a:r>
            <a:r>
              <a:rPr lang="en-US" altLang="ja-JP" sz="4400" b="1" dirty="0"/>
              <a:t>Takemoto</a:t>
            </a:r>
            <a:r>
              <a:rPr lang="en-US" altLang="ja-JP" b="1" dirty="0"/>
              <a:t> Theatre (1685-1767</a:t>
            </a:r>
            <a:r>
              <a:rPr lang="ja-JP" altLang="en-US" b="1" dirty="0"/>
              <a:t>）</a:t>
            </a:r>
            <a:r>
              <a:rPr lang="en-US" altLang="ja-JP" b="1" i="1" dirty="0" err="1"/>
              <a:t>joruri</a:t>
            </a:r>
            <a:endParaRPr lang="en-US" altLang="ja-JP" b="1" i="1" dirty="0"/>
          </a:p>
          <a:p>
            <a:pPr eaLnBrk="1" hangingPunct="1">
              <a:buFont typeface="Arial" charset="0"/>
              <a:buNone/>
            </a:pPr>
            <a:r>
              <a:rPr lang="en-US" altLang="ja-JP" b="1" dirty="0"/>
              <a:t>    f. Takemoto </a:t>
            </a:r>
            <a:r>
              <a:rPr lang="en-US" altLang="ja-JP" b="1" dirty="0" err="1"/>
              <a:t>Gidayu</a:t>
            </a:r>
            <a:r>
              <a:rPr lang="en-US" altLang="ja-JP" b="1" dirty="0"/>
              <a:t>; </a:t>
            </a:r>
            <a:r>
              <a:rPr lang="en-US" altLang="ja-JP" sz="3200" b="1" dirty="0"/>
              <a:t>Chikamatsu </a:t>
            </a:r>
            <a:r>
              <a:rPr lang="en-US" altLang="ja-JP" sz="3200" b="1" dirty="0" err="1"/>
              <a:t>Monzaemon</a:t>
            </a:r>
            <a:r>
              <a:rPr lang="en-US" altLang="ja-JP" sz="3200" b="1" dirty="0"/>
              <a:t> </a:t>
            </a:r>
          </a:p>
          <a:p>
            <a:pPr eaLnBrk="1" hangingPunct="1">
              <a:buFont typeface="Arial" charset="0"/>
              <a:buNone/>
            </a:pPr>
            <a:r>
              <a:rPr lang="en-US" altLang="ja-JP" sz="3200" b="1" dirty="0"/>
              <a:t>2.</a:t>
            </a:r>
            <a:r>
              <a:rPr lang="en-US" altLang="ja-JP" sz="4400" b="1" dirty="0"/>
              <a:t> </a:t>
            </a:r>
            <a:r>
              <a:rPr lang="en-US" altLang="ja-JP" sz="4400" b="1" dirty="0" err="1"/>
              <a:t>Toyotake</a:t>
            </a:r>
            <a:r>
              <a:rPr lang="en-US" altLang="ja-JP" sz="4400" b="1" dirty="0"/>
              <a:t> </a:t>
            </a:r>
            <a:r>
              <a:rPr lang="en-US" altLang="ja-JP" sz="3200" b="1" dirty="0"/>
              <a:t>Theatre (1703-1765) </a:t>
            </a:r>
            <a:r>
              <a:rPr lang="en-US" altLang="ja-JP" sz="3200" b="1" i="1" dirty="0" err="1"/>
              <a:t>joruri</a:t>
            </a:r>
            <a:endParaRPr lang="en-US" altLang="ja-JP" sz="3200" b="1" dirty="0"/>
          </a:p>
          <a:p>
            <a:pPr eaLnBrk="1" hangingPunct="1">
              <a:buNone/>
            </a:pPr>
            <a:r>
              <a:rPr lang="en-US" altLang="ja-JP" b="1" dirty="0"/>
              <a:t>	f. former Takemoto</a:t>
            </a:r>
            <a:r>
              <a:rPr lang="ja-JP" altLang="en-US" b="1" dirty="0"/>
              <a:t> </a:t>
            </a:r>
            <a:r>
              <a:rPr lang="en-US" altLang="ja-JP" b="1" dirty="0"/>
              <a:t>member (</a:t>
            </a:r>
            <a:r>
              <a:rPr lang="en-US" altLang="ja-JP" b="1" dirty="0" err="1"/>
              <a:t>Toyotake</a:t>
            </a:r>
            <a:r>
              <a:rPr lang="en-US" altLang="ja-JP" b="1" dirty="0"/>
              <a:t> </a:t>
            </a:r>
            <a:r>
              <a:rPr lang="en-US" altLang="ja-JP" b="1" dirty="0" err="1"/>
              <a:t>Wakatayu</a:t>
            </a:r>
            <a:r>
              <a:rPr lang="en-US" altLang="ja-JP" b="1" dirty="0"/>
              <a:t>)</a:t>
            </a:r>
            <a:endParaRPr lang="ja-JP" altLang="en-US" b="1" dirty="0"/>
          </a:p>
          <a:p>
            <a:pPr eaLnBrk="1" hangingPunct="1">
              <a:buFont typeface="Arial" charset="0"/>
              <a:buNone/>
            </a:pPr>
            <a:endParaRPr lang="en-US" altLang="ja-JP" sz="3200" b="1" dirty="0"/>
          </a:p>
          <a:p>
            <a:pPr lvl="1" eaLnBrk="1" hangingPunct="1">
              <a:buNone/>
            </a:pPr>
            <a:endParaRPr lang="en-US" altLang="ja-JP"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34BA6-D886-408E-8C9F-7E54ADC04B35}"/>
              </a:ext>
            </a:extLst>
          </p:cNvPr>
          <p:cNvSpPr>
            <a:spLocks noGrp="1"/>
          </p:cNvSpPr>
          <p:nvPr>
            <p:ph type="title"/>
          </p:nvPr>
        </p:nvSpPr>
        <p:spPr>
          <a:xfrm>
            <a:off x="457200" y="274638"/>
            <a:ext cx="8229600" cy="1210146"/>
          </a:xfrm>
        </p:spPr>
        <p:txBody>
          <a:bodyPr/>
          <a:lstStyle/>
          <a:p>
            <a:br>
              <a:rPr lang="en-US" altLang="ja-JP" b="1" dirty="0"/>
            </a:br>
            <a:r>
              <a:rPr lang="en-US" altLang="ja-JP" b="1" dirty="0"/>
              <a:t>How did </a:t>
            </a:r>
            <a:r>
              <a:rPr lang="en-US" altLang="ja-JP" b="1" dirty="0" err="1"/>
              <a:t>Karakuri</a:t>
            </a:r>
            <a:r>
              <a:rPr lang="en-US" altLang="ja-JP" b="1" dirty="0"/>
              <a:t> continue to contribute to theatre?</a:t>
            </a:r>
            <a:br>
              <a:rPr lang="en-US" altLang="ja-JP" b="1" dirty="0"/>
            </a:br>
            <a:endParaRPr kumimoji="1" lang="ja-JP" altLang="en-US" dirty="0"/>
          </a:p>
        </p:txBody>
      </p:sp>
      <p:sp>
        <p:nvSpPr>
          <p:cNvPr id="3" name="コンテンツ プレースホルダー 2">
            <a:extLst>
              <a:ext uri="{FF2B5EF4-FFF2-40B4-BE49-F238E27FC236}">
                <a16:creationId xmlns:a16="http://schemas.microsoft.com/office/drawing/2014/main" id="{A4D2FE70-CD3A-4A05-BA82-B5A498E593DD}"/>
              </a:ext>
            </a:extLst>
          </p:cNvPr>
          <p:cNvSpPr>
            <a:spLocks noGrp="1"/>
          </p:cNvSpPr>
          <p:nvPr>
            <p:ph idx="1"/>
          </p:nvPr>
        </p:nvSpPr>
        <p:spPr>
          <a:xfrm>
            <a:off x="611560" y="1484784"/>
            <a:ext cx="8352928" cy="5098578"/>
          </a:xfrm>
        </p:spPr>
        <p:txBody>
          <a:bodyPr/>
          <a:lstStyle/>
          <a:p>
            <a:pPr marL="0" indent="0">
              <a:buNone/>
            </a:pPr>
            <a:r>
              <a:rPr lang="en-US" altLang="ja-JP" dirty="0"/>
              <a:t>1. </a:t>
            </a:r>
            <a:r>
              <a:rPr lang="en-US" altLang="ja-JP" sz="2800" b="1" dirty="0"/>
              <a:t>Development of small stick puppets to the present large 3-man puppets  from 1716 to  1765.</a:t>
            </a:r>
          </a:p>
          <a:p>
            <a:pPr marL="0" indent="0">
              <a:buNone/>
            </a:pPr>
            <a:r>
              <a:rPr lang="en-US" altLang="ja-JP" sz="2800" dirty="0"/>
              <a:t>From 1705, </a:t>
            </a:r>
            <a:r>
              <a:rPr lang="en-US" altLang="ja-JP" sz="2800" b="1" dirty="0"/>
              <a:t>Takeda Omi I i</a:t>
            </a:r>
            <a:r>
              <a:rPr lang="en-US" altLang="ja-JP" sz="2800" dirty="0"/>
              <a:t>s TM manager.</a:t>
            </a:r>
          </a:p>
          <a:p>
            <a:pPr marL="0" indent="0">
              <a:buNone/>
            </a:pPr>
            <a:r>
              <a:rPr lang="en-US" altLang="ja-JP" sz="2800" dirty="0"/>
              <a:t>1716 </a:t>
            </a:r>
            <a:r>
              <a:rPr lang="en-US" altLang="ja-JP" sz="2800" b="1" dirty="0"/>
              <a:t>Takeda Izumo I </a:t>
            </a:r>
            <a:r>
              <a:rPr lang="en-US" altLang="ja-JP" sz="2800" dirty="0"/>
              <a:t>(-1747) joined TM. </a:t>
            </a:r>
          </a:p>
          <a:p>
            <a:pPr marL="0" indent="0">
              <a:buNone/>
            </a:pPr>
            <a:r>
              <a:rPr lang="en-US" altLang="ja-JP" sz="2800" dirty="0"/>
              <a:t>By 1727, TM added eyes and mouth that opened/ closed and hands that moved. </a:t>
            </a:r>
            <a:endParaRPr lang="ja-JP" altLang="ja-JP" sz="2800" dirty="0"/>
          </a:p>
          <a:p>
            <a:pPr marL="0" indent="0">
              <a:buNone/>
            </a:pPr>
            <a:r>
              <a:rPr lang="en-US" altLang="ja-JP" sz="2800" dirty="0"/>
              <a:t>1733 TM made articulated fingers.</a:t>
            </a:r>
            <a:endParaRPr lang="ja-JP" altLang="ja-JP" sz="2800" dirty="0"/>
          </a:p>
          <a:p>
            <a:pPr marL="0" indent="0">
              <a:buNone/>
            </a:pPr>
            <a:r>
              <a:rPr lang="en-US" altLang="ja-JP" sz="2800" b="1" dirty="0"/>
              <a:t>1734 TM devised 3-man puppet</a:t>
            </a:r>
            <a:r>
              <a:rPr lang="en-US" altLang="ja-JP" sz="2800" dirty="0"/>
              <a:t>.</a:t>
            </a:r>
          </a:p>
          <a:p>
            <a:pPr marL="0" indent="0">
              <a:buNone/>
            </a:pPr>
            <a:r>
              <a:rPr lang="en-US" altLang="ja-JP" sz="2800" b="1" dirty="0"/>
              <a:t>1736 </a:t>
            </a:r>
            <a:r>
              <a:rPr lang="en-US" altLang="ja-JP" sz="2800" b="1" dirty="0" err="1"/>
              <a:t>Toyotake</a:t>
            </a:r>
            <a:r>
              <a:rPr lang="en-US" altLang="ja-JP" sz="2800" b="1" dirty="0"/>
              <a:t> doubled 3-man puppet’s height to 4 ft. </a:t>
            </a:r>
            <a:endParaRPr lang="ja-JP" altLang="ja-JP" sz="2800" b="1" dirty="0"/>
          </a:p>
          <a:p>
            <a:pPr marL="0" indent="0">
              <a:buNone/>
            </a:pPr>
            <a:r>
              <a:rPr lang="en-US" altLang="ja-JP" sz="2800" dirty="0"/>
              <a:t>1765 </a:t>
            </a:r>
            <a:r>
              <a:rPr lang="en-US" altLang="ja-JP" sz="2800" i="1" dirty="0" err="1"/>
              <a:t>Joruri</a:t>
            </a:r>
            <a:r>
              <a:rPr lang="en-US" altLang="ja-JP" sz="2800" i="1" dirty="0"/>
              <a:t> </a:t>
            </a:r>
            <a:r>
              <a:rPr lang="en-US" altLang="ja-JP" sz="2800" dirty="0"/>
              <a:t>reached its present form</a:t>
            </a: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lang="en-US" altLang="ja-JP" dirty="0"/>
          </a:p>
        </p:txBody>
      </p:sp>
    </p:spTree>
    <p:extLst>
      <p:ext uri="{BB962C8B-B14F-4D97-AF65-F5344CB8AC3E}">
        <p14:creationId xmlns:p14="http://schemas.microsoft.com/office/powerpoint/2010/main" val="150830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tLang="ja-JP" sz="4000" b="1" dirty="0" err="1"/>
              <a:t>Watonai’s</a:t>
            </a:r>
            <a:r>
              <a:rPr lang="en-US" altLang="ja-JP" sz="4000" b="1" dirty="0"/>
              <a:t> Face </a:t>
            </a:r>
            <a:r>
              <a:rPr lang="en-US" altLang="ja-JP" sz="4000" dirty="0"/>
              <a:t> </a:t>
            </a:r>
            <a:br>
              <a:rPr lang="en-US" altLang="ja-JP" sz="4000" dirty="0"/>
            </a:br>
            <a:r>
              <a:rPr lang="en-US" altLang="ja-JP" sz="4000" dirty="0"/>
              <a:t>Chikamatsu </a:t>
            </a:r>
            <a:r>
              <a:rPr lang="en-US" altLang="ja-JP" sz="4000" dirty="0" err="1"/>
              <a:t>Monzaemon’s</a:t>
            </a:r>
            <a:r>
              <a:rPr lang="en-US" altLang="ja-JP" sz="4000" dirty="0"/>
              <a:t> </a:t>
            </a:r>
            <a:br>
              <a:rPr lang="en-US" altLang="ja-JP" sz="4000" dirty="0"/>
            </a:br>
            <a:r>
              <a:rPr lang="en-US" altLang="ja-JP" sz="4000" i="1" dirty="0"/>
              <a:t>The Battles of </a:t>
            </a:r>
            <a:r>
              <a:rPr lang="en-US" altLang="ja-JP" sz="4000" i="1" dirty="0" err="1"/>
              <a:t>Coxinga</a:t>
            </a:r>
            <a:r>
              <a:rPr lang="en-US" altLang="ja-JP" sz="4000" i="1" dirty="0"/>
              <a:t> (1715)</a:t>
            </a:r>
            <a:endParaRPr lang="ja-JP" altLang="en-US" sz="4000" i="1" dirty="0"/>
          </a:p>
        </p:txBody>
      </p:sp>
      <p:pic>
        <p:nvPicPr>
          <p:cNvPr id="25603" name="Picture 2" descr="04"/>
          <p:cNvPicPr>
            <a:picLocks noChangeAspect="1" noChangeArrowheads="1"/>
          </p:cNvPicPr>
          <p:nvPr/>
        </p:nvPicPr>
        <p:blipFill>
          <a:blip r:embed="rId2" cstate="print"/>
          <a:srcRect/>
          <a:stretch>
            <a:fillRect/>
          </a:stretch>
        </p:blipFill>
        <p:spPr bwMode="auto">
          <a:xfrm>
            <a:off x="539750" y="2492375"/>
            <a:ext cx="2808288" cy="3600450"/>
          </a:xfrm>
          <a:prstGeom prst="rect">
            <a:avLst/>
          </a:prstGeom>
          <a:noFill/>
          <a:ln w="9525">
            <a:noFill/>
            <a:miter lim="800000"/>
            <a:headEnd/>
            <a:tailEnd/>
          </a:ln>
        </p:spPr>
      </p:pic>
      <p:pic>
        <p:nvPicPr>
          <p:cNvPr id="25604" name="Picture 3" descr="oodansit"/>
          <p:cNvPicPr>
            <a:picLocks noChangeAspect="1" noChangeArrowheads="1"/>
          </p:cNvPicPr>
          <p:nvPr/>
        </p:nvPicPr>
        <p:blipFill>
          <a:blip r:embed="rId3" cstate="print"/>
          <a:srcRect/>
          <a:stretch>
            <a:fillRect/>
          </a:stretch>
        </p:blipFill>
        <p:spPr bwMode="auto">
          <a:xfrm>
            <a:off x="5580063" y="2420938"/>
            <a:ext cx="2376487" cy="37449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1143</Words>
  <Application>Microsoft Macintosh PowerPoint</Application>
  <PresentationFormat>Bildschirmpräsentation (4:3)</PresentationFormat>
  <Paragraphs>210</Paragraphs>
  <Slides>58</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58</vt:i4>
      </vt:variant>
    </vt:vector>
  </HeadingPairs>
  <TitlesOfParts>
    <vt:vector size="66" baseType="lpstr">
      <vt:lpstr>AR CENA</vt:lpstr>
      <vt:lpstr>AR DELANEY</vt:lpstr>
      <vt:lpstr>ＭＳ Ｐゴシック</vt:lpstr>
      <vt:lpstr>游明朝</vt:lpstr>
      <vt:lpstr>Arial</vt:lpstr>
      <vt:lpstr>Calibri</vt:lpstr>
      <vt:lpstr>Times New Roman</vt:lpstr>
      <vt:lpstr>Office Theme</vt:lpstr>
      <vt:lpstr>DIJ Forum</vt:lpstr>
      <vt:lpstr>Karakuri Puppets １７ｃ-１８ｃ </vt:lpstr>
      <vt:lpstr>Zashiki Karakuri Head-ｂobbing doll’s mechanism</vt:lpstr>
      <vt:lpstr>Festival Karakuri (1730-)</vt:lpstr>
      <vt:lpstr>   Stage Karakuri Takeda Karakuri Theatre Benkei in the Boat scene 2 </vt:lpstr>
      <vt:lpstr>Takeda Oumi Karakuri Staging  </vt:lpstr>
      <vt:lpstr>Rivalry &amp; Connections</vt:lpstr>
      <vt:lpstr> How did Karakuri continue to contribute to theatre? </vt:lpstr>
      <vt:lpstr>Watonai’s Face   Chikamatsu Monzaemon’s  The Battles of Coxinga (1715)</vt:lpstr>
      <vt:lpstr>  The internal structure of a bunraku head   </vt:lpstr>
      <vt:lpstr>Samurai and Demon Facial Expressions</vt:lpstr>
      <vt:lpstr>Three-man Puppet Manipulation</vt:lpstr>
      <vt:lpstr> How did Karakuri continue to contribute to theatre? </vt:lpstr>
      <vt:lpstr>Towards Society 5.0</vt:lpstr>
      <vt:lpstr> Achieving Society 5.0 (1) </vt:lpstr>
      <vt:lpstr>Achieving Society 5.0 (2)</vt:lpstr>
      <vt:lpstr>Society 5.0</vt:lpstr>
      <vt:lpstr>Branding Japan as a Society 5.0</vt:lpstr>
      <vt:lpstr>HRP Robot Technologies</vt:lpstr>
      <vt:lpstr>Kawada HRP-2 &amp; HRP-4C　　</vt:lpstr>
      <vt:lpstr>Innovation 25 (2007-2025)</vt:lpstr>
      <vt:lpstr>“A Day in the Life of the Inobe Family” (2007)</vt:lpstr>
      <vt:lpstr>Retro-Tech</vt:lpstr>
      <vt:lpstr>Seinendan (Youth Group) + Osaka University Robot Theatre Project</vt:lpstr>
      <vt:lpstr>Sayonara (2011) Owlspot Theatre Lobby</vt:lpstr>
      <vt:lpstr>Android Theatre Sayonara</vt:lpstr>
      <vt:lpstr>Sayonara, film version</vt:lpstr>
      <vt:lpstr>PowerPoint-Präsentation</vt:lpstr>
      <vt:lpstr>PowerPoint-Präsentation</vt:lpstr>
      <vt:lpstr>Human Expressivity Engineering </vt:lpstr>
      <vt:lpstr>Living presence</vt:lpstr>
      <vt:lpstr>Construction of kokoro</vt:lpstr>
      <vt:lpstr>  Identification with Androids</vt:lpstr>
      <vt:lpstr>Design Methodology　(0)</vt:lpstr>
      <vt:lpstr>Design Methodology 1</vt:lpstr>
      <vt:lpstr>Design Methodology 2</vt:lpstr>
      <vt:lpstr>Design Methodology 3</vt:lpstr>
      <vt:lpstr>The Uncanny Valley</vt:lpstr>
      <vt:lpstr>PowerPoint-Präsentation</vt:lpstr>
      <vt:lpstr>PowerPoint-Präsentation</vt:lpstr>
      <vt:lpstr>Design Methodology</vt:lpstr>
      <vt:lpstr>Three Sisters, Android Version</vt:lpstr>
      <vt:lpstr> Three Sisters, Android Version  </vt:lpstr>
      <vt:lpstr>Three Sisters</vt:lpstr>
      <vt:lpstr>PowerPoint-Präsentation</vt:lpstr>
      <vt:lpstr>Gakutensoku</vt:lpstr>
      <vt:lpstr>PowerPoint-Präsentation</vt:lpstr>
      <vt:lpstr> Hirata’s  Contemporary Colloquial Theatre</vt:lpstr>
      <vt:lpstr>PowerPoint-Präsentation</vt:lpstr>
      <vt:lpstr>Extended Uncanny Valley</vt:lpstr>
      <vt:lpstr>PowerPoint-Präsentation</vt:lpstr>
      <vt:lpstr>ERICA, Ishiguro, ibuki</vt:lpstr>
      <vt:lpstr>PowerPoint-Präsentation</vt:lpstr>
      <vt:lpstr> Emotional Expression in Conversation  </vt:lpstr>
      <vt:lpstr>Gakutensoku (1929/ 2008)</vt:lpstr>
      <vt:lpstr>PowerPoint-Präsentation</vt:lpstr>
      <vt:lpstr> The Dogushi Mechanism  </vt:lpstr>
      <vt:lpstr>Robot Revolution Realization Council (RRRC, 2014)</vt:lpstr>
    </vt:vector>
  </TitlesOfParts>
  <Company>Sophia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Descendents of the  Eunuch Admiral</dc:title>
  <dc:creator>Sophia</dc:creator>
  <cp:lastModifiedBy>Sven Eichelberg</cp:lastModifiedBy>
  <cp:revision>270</cp:revision>
  <cp:lastPrinted>2019-05-08T06:52:09Z</cp:lastPrinted>
  <dcterms:created xsi:type="dcterms:W3CDTF">2011-03-20T13:23:44Z</dcterms:created>
  <dcterms:modified xsi:type="dcterms:W3CDTF">2019-06-06T01:49:37Z</dcterms:modified>
</cp:coreProperties>
</file>