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9"/>
  </p:notesMasterIdLst>
  <p:sldIdLst>
    <p:sldId id="380" r:id="rId2"/>
    <p:sldId id="421" r:id="rId3"/>
    <p:sldId id="405" r:id="rId4"/>
    <p:sldId id="393" r:id="rId5"/>
    <p:sldId id="394" r:id="rId6"/>
    <p:sldId id="395" r:id="rId7"/>
    <p:sldId id="396" r:id="rId8"/>
    <p:sldId id="397" r:id="rId9"/>
    <p:sldId id="403" r:id="rId10"/>
    <p:sldId id="388" r:id="rId11"/>
    <p:sldId id="423" r:id="rId12"/>
    <p:sldId id="389" r:id="rId13"/>
    <p:sldId id="404" r:id="rId14"/>
    <p:sldId id="422" r:id="rId15"/>
    <p:sldId id="290" r:id="rId16"/>
    <p:sldId id="318" r:id="rId17"/>
    <p:sldId id="32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2" autoAdjust="0"/>
    <p:restoredTop sz="74504" autoAdjust="0"/>
  </p:normalViewPr>
  <p:slideViewPr>
    <p:cSldViewPr snapToGrid="0" snapToObjects="1">
      <p:cViewPr varScale="1">
        <p:scale>
          <a:sx n="117" d="100"/>
          <a:sy n="117" d="100"/>
        </p:scale>
        <p:origin x="3432" y="184"/>
      </p:cViewPr>
      <p:guideLst>
        <p:guide orient="horz" pos="2160"/>
        <p:guide pos="2880"/>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4F8B-21DE-2947-A9F3-AF99A67B50C4}" type="datetimeFigureOut">
              <a:rPr lang="en-US" smtClean="0"/>
              <a:t>6/6/19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E375C-901F-F146-ABCC-A5213C1EDB38}" type="slidenum">
              <a:rPr lang="en-US" smtClean="0"/>
              <a:t>‹Nr.›</a:t>
            </a:fld>
            <a:endParaRPr lang="en-US"/>
          </a:p>
        </p:txBody>
      </p:sp>
    </p:spTree>
    <p:extLst>
      <p:ext uri="{BB962C8B-B14F-4D97-AF65-F5344CB8AC3E}">
        <p14:creationId xmlns:p14="http://schemas.microsoft.com/office/powerpoint/2010/main" val="3781357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Computer" TargetMode="External"/><Relationship Id="rId3" Type="http://schemas.openxmlformats.org/officeDocument/2006/relationships/hyperlink" Target="https://en.wikipedia.org/wiki/Technical_standard" TargetMode="External"/><Relationship Id="rId7" Type="http://schemas.openxmlformats.org/officeDocument/2006/relationships/hyperlink" Target="https://en.wikipedia.org/wiki/Electronic_musical_instru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Electrical_connector" TargetMode="External"/><Relationship Id="rId5" Type="http://schemas.openxmlformats.org/officeDocument/2006/relationships/hyperlink" Target="https://en.wikipedia.org/wiki/Digital_electronics" TargetMode="External"/><Relationship Id="rId4" Type="http://schemas.openxmlformats.org/officeDocument/2006/relationships/hyperlink" Target="https://en.wikipedia.org/wiki/Communications_protocol" TargetMode="External"/><Relationship Id="rId9" Type="http://schemas.openxmlformats.org/officeDocument/2006/relationships/hyperlink" Target="https://en.wikipedia.org/wiki/MIDI%23cite_note-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Visited </a:t>
            </a:r>
            <a:r>
              <a:rPr lang="en-US" dirty="0" err="1"/>
              <a:t>Minamichan</a:t>
            </a:r>
            <a:r>
              <a:rPr lang="en-US" dirty="0"/>
              <a:t> in the Osaka “Minami” Takashimaya in May 2013.</a:t>
            </a:r>
          </a:p>
        </p:txBody>
      </p:sp>
      <p:sp>
        <p:nvSpPr>
          <p:cNvPr id="4" name="Slide Number Placeholder 3"/>
          <p:cNvSpPr>
            <a:spLocks noGrp="1"/>
          </p:cNvSpPr>
          <p:nvPr>
            <p:ph type="sldNum" sz="quarter" idx="10"/>
          </p:nvPr>
        </p:nvSpPr>
        <p:spPr/>
        <p:txBody>
          <a:bodyPr/>
          <a:lstStyle/>
          <a:p>
            <a:fld id="{4A1E375C-901F-F146-ABCC-A5213C1EDB38}" type="slidenum">
              <a:rPr lang="en-US" smtClean="0"/>
              <a:t>1</a:t>
            </a:fld>
            <a:endParaRPr lang="en-US"/>
          </a:p>
        </p:txBody>
      </p:sp>
    </p:spTree>
    <p:extLst>
      <p:ext uri="{BB962C8B-B14F-4D97-AF65-F5344CB8AC3E}">
        <p14:creationId xmlns:p14="http://schemas.microsoft.com/office/powerpoint/2010/main" val="70630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Music by Shibuya </a:t>
            </a:r>
            <a:r>
              <a:rPr lang="en-CA" sz="1200" kern="1200" dirty="0" err="1">
                <a:solidFill>
                  <a:schemeClr val="tx1"/>
                </a:solidFill>
                <a:effectLst/>
                <a:latin typeface="+mn-lt"/>
                <a:ea typeface="+mn-ea"/>
                <a:cs typeface="+mn-cs"/>
              </a:rPr>
              <a:t>Keiichirō</a:t>
            </a:r>
            <a:r>
              <a:rPr lang="en-CA" sz="1200" kern="1200" dirty="0">
                <a:solidFill>
                  <a:schemeClr val="tx1"/>
                </a:solidFill>
                <a:effectLst/>
                <a:latin typeface="+mn-lt"/>
                <a:ea typeface="+mn-ea"/>
                <a:cs typeface="+mn-cs"/>
              </a:rPr>
              <a:t>, with a libretto based on text by Okada </a:t>
            </a:r>
            <a:r>
              <a:rPr lang="en-CA" sz="1200" kern="1200" dirty="0" err="1">
                <a:solidFill>
                  <a:schemeClr val="tx1"/>
                </a:solidFill>
                <a:effectLst/>
                <a:latin typeface="+mn-lt"/>
                <a:ea typeface="+mn-ea"/>
                <a:cs typeface="+mn-cs"/>
              </a:rPr>
              <a:t>Toshiki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mise</a:t>
            </a:r>
            <a:r>
              <a:rPr lang="en-CA" sz="1200" kern="1200" dirty="0">
                <a:solidFill>
                  <a:schemeClr val="tx1"/>
                </a:solidFill>
                <a:effectLst/>
                <a:latin typeface="+mn-lt"/>
                <a:ea typeface="+mn-ea"/>
                <a:cs typeface="+mn-cs"/>
              </a:rPr>
              <a:t> en scene by Shibuya and YKBX</a:t>
            </a:r>
            <a:r>
              <a:rPr lang="en-US" sz="1200"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 and costume design by Louis Vuitton. Premiered at the Orchard Hall in </a:t>
            </a:r>
            <a:r>
              <a:rPr lang="en-CA" sz="1200" kern="1200" dirty="0" err="1">
                <a:solidFill>
                  <a:schemeClr val="tx1"/>
                </a:solidFill>
                <a:effectLst/>
                <a:latin typeface="+mn-lt"/>
                <a:ea typeface="+mn-ea"/>
                <a:cs typeface="+mn-cs"/>
              </a:rPr>
              <a:t>Bunkamura</a:t>
            </a:r>
            <a:r>
              <a:rPr lang="en-CA" sz="1200" kern="1200" dirty="0">
                <a:solidFill>
                  <a:schemeClr val="tx1"/>
                </a:solidFill>
                <a:effectLst/>
                <a:latin typeface="+mn-lt"/>
                <a:ea typeface="+mn-ea"/>
                <a:cs typeface="+mn-cs"/>
              </a:rPr>
              <a:t> in Tokyo May 2013 and later in December of that year at the Theatre du </a:t>
            </a:r>
            <a:r>
              <a:rPr lang="en-CA" sz="1200" kern="1200" dirty="0" err="1">
                <a:solidFill>
                  <a:schemeClr val="tx1"/>
                </a:solidFill>
                <a:effectLst/>
                <a:latin typeface="+mn-lt"/>
                <a:ea typeface="+mn-ea"/>
                <a:cs typeface="+mn-cs"/>
              </a:rPr>
              <a:t>Chatelet</a:t>
            </a:r>
            <a:r>
              <a:rPr lang="en-CA" sz="1200" kern="1200" dirty="0">
                <a:solidFill>
                  <a:schemeClr val="tx1"/>
                </a:solidFill>
                <a:effectLst/>
                <a:latin typeface="+mn-lt"/>
                <a:ea typeface="+mn-ea"/>
                <a:cs typeface="+mn-cs"/>
              </a:rPr>
              <a:t>, the opera house where Satie, Picasso and Cocteau (</a:t>
            </a:r>
            <a:r>
              <a:rPr lang="en-CA" sz="1200" i="1" kern="1200" dirty="0">
                <a:solidFill>
                  <a:schemeClr val="tx1"/>
                </a:solidFill>
                <a:effectLst/>
                <a:latin typeface="+mn-lt"/>
                <a:ea typeface="+mn-ea"/>
                <a:cs typeface="+mn-cs"/>
              </a:rPr>
              <a:t>Parade</a:t>
            </a:r>
            <a:r>
              <a:rPr lang="en-CA" sz="1200" kern="1200" dirty="0">
                <a:solidFill>
                  <a:schemeClr val="tx1"/>
                </a:solidFill>
                <a:effectLst/>
                <a:latin typeface="+mn-lt"/>
                <a:ea typeface="+mn-ea"/>
                <a:cs typeface="+mn-cs"/>
              </a:rPr>
              <a:t>) and Stravinsky and Picasso (</a:t>
            </a:r>
            <a:r>
              <a:rPr lang="en-CA" sz="1200" i="1" kern="1200" dirty="0">
                <a:solidFill>
                  <a:schemeClr val="tx1"/>
                </a:solidFill>
                <a:effectLst/>
                <a:latin typeface="+mn-lt"/>
                <a:ea typeface="+mn-ea"/>
                <a:cs typeface="+mn-cs"/>
              </a:rPr>
              <a:t>Firebird</a:t>
            </a:r>
            <a:r>
              <a:rPr lang="en-CA" sz="1200" kern="1200" dirty="0">
                <a:solidFill>
                  <a:schemeClr val="tx1"/>
                </a:solidFill>
                <a:effectLst/>
                <a:latin typeface="+mn-lt"/>
                <a:ea typeface="+mn-ea"/>
                <a:cs typeface="+mn-cs"/>
              </a:rPr>
              <a:t>) staged their work. See </a:t>
            </a:r>
            <a:r>
              <a:rPr lang="en-CA" sz="1200" kern="1200" dirty="0" err="1">
                <a:solidFill>
                  <a:schemeClr val="tx1"/>
                </a:solidFill>
                <a:effectLst/>
                <a:latin typeface="+mn-lt"/>
                <a:ea typeface="+mn-ea"/>
                <a:cs typeface="+mn-cs"/>
              </a:rPr>
              <a:t>Miku’s</a:t>
            </a:r>
            <a:r>
              <a:rPr lang="en-CA" sz="1200" kern="1200" dirty="0">
                <a:solidFill>
                  <a:schemeClr val="tx1"/>
                </a:solidFill>
                <a:effectLst/>
                <a:latin typeface="+mn-lt"/>
                <a:ea typeface="+mn-ea"/>
                <a:cs typeface="+mn-cs"/>
              </a:rPr>
              <a:t> “death” around 40 minutes into show.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Graduated in Osaka University of Arts, Masaki </a:t>
            </a:r>
            <a:r>
              <a:rPr lang="en-US" sz="1200" b="0" kern="1200" dirty="0" err="1">
                <a:solidFill>
                  <a:schemeClr val="tx1"/>
                </a:solidFill>
                <a:effectLst/>
                <a:latin typeface="+mn-lt"/>
                <a:ea typeface="+mn-ea"/>
                <a:cs typeface="+mn-cs"/>
              </a:rPr>
              <a:t>Yokobe</a:t>
            </a:r>
            <a:r>
              <a:rPr lang="en-US" sz="1200" b="0" kern="1200" dirty="0">
                <a:solidFill>
                  <a:schemeClr val="tx1"/>
                </a:solidFill>
                <a:effectLst/>
                <a:latin typeface="+mn-lt"/>
                <a:ea typeface="+mn-ea"/>
                <a:cs typeface="+mn-cs"/>
              </a:rPr>
              <a:t> aka YKBX is a freelance director and art director. “With strong abilities to produce unique designs of characters, mechanicals, and backgrounds, YKBX has worked on Namco’s ACECOMBAT5 creating storyboards, concept art, 3D CG modeling, and compositions.”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Show clip from around 20 min. where </a:t>
            </a:r>
            <a:r>
              <a:rPr lang="en-US" sz="1200" b="0" kern="1200" dirty="0" err="1">
                <a:solidFill>
                  <a:schemeClr val="tx1"/>
                </a:solidFill>
                <a:effectLst/>
                <a:latin typeface="+mn-lt"/>
                <a:ea typeface="+mn-ea"/>
                <a:cs typeface="+mn-cs"/>
              </a:rPr>
              <a:t>Miku</a:t>
            </a:r>
            <a:r>
              <a:rPr lang="en-US" sz="1200" b="0" kern="1200" dirty="0">
                <a:solidFill>
                  <a:schemeClr val="tx1"/>
                </a:solidFill>
                <a:effectLst/>
                <a:latin typeface="+mn-lt"/>
                <a:ea typeface="+mn-ea"/>
                <a:cs typeface="+mn-cs"/>
              </a:rPr>
              <a:t> contemplates her own death.</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1E375C-901F-F146-ABCC-A5213C1EDB38}" type="slidenum">
              <a:rPr lang="en-US" smtClean="0"/>
              <a:t>13</a:t>
            </a:fld>
            <a:endParaRPr lang="en-US"/>
          </a:p>
        </p:txBody>
      </p:sp>
    </p:spTree>
    <p:extLst>
      <p:ext uri="{BB962C8B-B14F-4D97-AF65-F5344CB8AC3E}">
        <p14:creationId xmlns:p14="http://schemas.microsoft.com/office/powerpoint/2010/main" val="82201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1</a:t>
            </a:r>
            <a:r>
              <a:rPr lang="en-CA" sz="1200" b="1" kern="1200" baseline="30000" dirty="0">
                <a:solidFill>
                  <a:schemeClr val="tx1"/>
                </a:solidFill>
                <a:effectLst/>
                <a:latin typeface="+mn-lt"/>
                <a:ea typeface="+mn-ea"/>
                <a:cs typeface="+mn-cs"/>
              </a:rPr>
              <a:t>st</a:t>
            </a:r>
            <a:r>
              <a:rPr lang="en-CA" sz="1200" b="1" kern="1200" dirty="0">
                <a:solidFill>
                  <a:schemeClr val="tx1"/>
                </a:solidFill>
                <a:effectLst/>
                <a:latin typeface="+mn-lt"/>
                <a:ea typeface="+mn-ea"/>
                <a:cs typeface="+mn-cs"/>
              </a:rPr>
              <a:t> performed at </a:t>
            </a:r>
            <a:r>
              <a:rPr lang="en-CA" sz="1200" b="1" kern="1200" dirty="0" err="1">
                <a:solidFill>
                  <a:schemeClr val="tx1"/>
                </a:solidFill>
                <a:effectLst/>
                <a:latin typeface="+mn-lt"/>
                <a:ea typeface="+mn-ea"/>
                <a:cs typeface="+mn-cs"/>
              </a:rPr>
              <a:t>Makuhari</a:t>
            </a:r>
            <a:r>
              <a:rPr lang="en-CA" sz="1200" b="1" kern="1200" dirty="0">
                <a:solidFill>
                  <a:schemeClr val="tx1"/>
                </a:solidFill>
                <a:effectLst/>
                <a:latin typeface="+mn-lt"/>
                <a:ea typeface="+mn-ea"/>
                <a:cs typeface="+mn-cs"/>
              </a:rPr>
              <a:t> Messe, Chiba, April 29,30, 2016. </a:t>
            </a:r>
            <a:r>
              <a:rPr lang="mi-NZ" sz="1200" b="1" kern="1200" dirty="0">
                <a:solidFill>
                  <a:schemeClr val="tx1"/>
                </a:solidFill>
                <a:effectLst/>
                <a:latin typeface="+mn-lt"/>
                <a:ea typeface="+mn-ea"/>
                <a:cs typeface="+mn-cs"/>
              </a:rPr>
              <a:t>Performed again at same venue, April 27 &amp; 28, 2019. N</a:t>
            </a:r>
            <a:r>
              <a:rPr lang="en-US" sz="1200" b="1" kern="1200" dirty="0">
                <a:solidFill>
                  <a:schemeClr val="tx1"/>
                </a:solidFill>
                <a:effectLst/>
                <a:latin typeface="+mn-lt"/>
                <a:ea typeface="+mn-ea"/>
                <a:cs typeface="+mn-cs"/>
              </a:rPr>
              <a:t>TT </a:t>
            </a:r>
            <a:r>
              <a:rPr lang="mi-NZ" sz="1200" b="1" kern="1200" dirty="0">
                <a:solidFill>
                  <a:schemeClr val="tx1"/>
                </a:solidFill>
                <a:effectLst/>
                <a:latin typeface="+mn-lt"/>
                <a:ea typeface="+mn-ea"/>
                <a:cs typeface="+mn-cs"/>
              </a:rPr>
              <a:t>provided the technology (projection mapping, etc.) to create the augmented reality in which a virtual character, Miku, could perform in sync with a live human actor, here, Nakamura Shidō. </a:t>
            </a:r>
          </a:p>
          <a:p>
            <a:pPr marL="0" marR="0" lvl="0" indent="0" algn="l" defTabSz="457200" rtl="0" eaLnBrk="1" fontAlgn="auto" latinLnBrk="0" hangingPunct="1">
              <a:lnSpc>
                <a:spcPct val="100000"/>
              </a:lnSpc>
              <a:spcBef>
                <a:spcPts val="0"/>
              </a:spcBef>
              <a:spcAft>
                <a:spcPts val="0"/>
              </a:spcAft>
              <a:buClrTx/>
              <a:buSzTx/>
              <a:buFontTx/>
              <a:buNone/>
              <a:tabLst/>
              <a:defRPr/>
            </a:pPr>
            <a:endParaRPr lang="mi-NZ"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song, </a:t>
            </a:r>
            <a:r>
              <a:rPr lang="en-CA" sz="1200" i="1" kern="1200" dirty="0" err="1">
                <a:solidFill>
                  <a:schemeClr val="tx1"/>
                </a:solidFill>
                <a:effectLst/>
                <a:latin typeface="+mn-lt"/>
                <a:ea typeface="+mn-ea"/>
                <a:cs typeface="+mn-cs"/>
              </a:rPr>
              <a:t>Senbon-zakura</a:t>
            </a:r>
            <a:r>
              <a:rPr lang="en-CA" sz="1200" kern="1200" dirty="0">
                <a:solidFill>
                  <a:schemeClr val="tx1"/>
                </a:solidFill>
                <a:effectLst/>
                <a:latin typeface="+mn-lt"/>
                <a:ea typeface="+mn-ea"/>
                <a:cs typeface="+mn-cs"/>
              </a:rPr>
              <a:t>, was composed by </a:t>
            </a:r>
            <a:r>
              <a:rPr lang="en-CA" sz="1200" kern="1200" dirty="0" err="1">
                <a:solidFill>
                  <a:schemeClr val="tx1"/>
                </a:solidFill>
                <a:effectLst/>
                <a:latin typeface="+mn-lt"/>
                <a:ea typeface="+mn-ea"/>
                <a:cs typeface="+mn-cs"/>
              </a:rPr>
              <a:t>KuroUsa</a:t>
            </a:r>
            <a:r>
              <a:rPr lang="en-CA" sz="1200" kern="1200" dirty="0">
                <a:solidFill>
                  <a:schemeClr val="tx1"/>
                </a:solidFill>
                <a:effectLst/>
                <a:latin typeface="+mn-lt"/>
                <a:ea typeface="+mn-ea"/>
                <a:cs typeface="+mn-cs"/>
              </a:rPr>
              <a:t>-P </a:t>
            </a:r>
            <a:r>
              <a:rPr lang="mi-NZ" sz="1200" kern="1200" dirty="0">
                <a:solidFill>
                  <a:schemeClr val="tx1"/>
                </a:solidFill>
                <a:effectLst/>
                <a:latin typeface="+mn-lt"/>
                <a:ea typeface="+mn-ea"/>
                <a:cs typeface="+mn-cs"/>
              </a:rPr>
              <a:t>(aka WhiteFlame) in 2011. Has had over 12,000,000 views (where?) and quickly rose to the most popular Vocaloid song and song for karaoke.</a:t>
            </a:r>
            <a:endParaRPr lang="en-CA" sz="1200" kern="1200" dirty="0">
              <a:solidFill>
                <a:schemeClr val="tx1"/>
              </a:solidFill>
              <a:effectLst/>
              <a:latin typeface="+mn-lt"/>
              <a:ea typeface="+mn-ea"/>
              <a:cs typeface="+mn-cs"/>
            </a:endParaRPr>
          </a:p>
          <a:p>
            <a:r>
              <a:rPr lang="mi-NZ"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KuroUsa</a:t>
            </a:r>
            <a:r>
              <a:rPr lang="mi-NZ" sz="1200" kern="1200" dirty="0">
                <a:solidFill>
                  <a:schemeClr val="tx1"/>
                </a:solidFill>
                <a:effectLst/>
                <a:latin typeface="+mn-lt"/>
                <a:ea typeface="+mn-ea"/>
                <a:cs typeface="+mn-cs"/>
              </a:rPr>
              <a:t> subsequently developed the song into a graphic novel which was then adapted for kabuki.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A1E375C-901F-F146-ABCC-A5213C1EDB38}" type="slidenum">
              <a:rPr lang="en-US" smtClean="0"/>
              <a:t>14</a:t>
            </a:fld>
            <a:endParaRPr lang="en-US"/>
          </a:p>
        </p:txBody>
      </p:sp>
    </p:spTree>
    <p:extLst>
      <p:ext uri="{BB962C8B-B14F-4D97-AF65-F5344CB8AC3E}">
        <p14:creationId xmlns:p14="http://schemas.microsoft.com/office/powerpoint/2010/main" val="38057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i-NZ" sz="1200" kern="1200" dirty="0">
                <a:solidFill>
                  <a:schemeClr val="tx1"/>
                </a:solidFill>
                <a:effectLst/>
                <a:latin typeface="+mn-lt"/>
                <a:ea typeface="+mn-ea"/>
                <a:cs typeface="+mn-cs"/>
              </a:rPr>
              <a:t>Conclusion by Ed Scheer: “The robots are coming, but don’t worry: they can’t act.”</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A1E375C-901F-F146-ABCC-A5213C1EDB38}" type="slidenum">
              <a:rPr lang="en-US" smtClean="0"/>
              <a:t>15</a:t>
            </a:fld>
            <a:endParaRPr lang="en-US"/>
          </a:p>
        </p:txBody>
      </p:sp>
    </p:spTree>
    <p:extLst>
      <p:ext uri="{BB962C8B-B14F-4D97-AF65-F5344CB8AC3E}">
        <p14:creationId xmlns:p14="http://schemas.microsoft.com/office/powerpoint/2010/main" val="179394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16</a:t>
            </a:fld>
            <a:endParaRPr lang="en-US"/>
          </a:p>
        </p:txBody>
      </p:sp>
    </p:spTree>
    <p:extLst>
      <p:ext uri="{BB962C8B-B14F-4D97-AF65-F5344CB8AC3E}">
        <p14:creationId xmlns:p14="http://schemas.microsoft.com/office/powerpoint/2010/main" val="128832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err="1">
                <a:solidFill>
                  <a:schemeClr val="tx1"/>
                </a:solidFill>
                <a:effectLst/>
                <a:latin typeface="+mn-lt"/>
                <a:ea typeface="+mn-ea"/>
                <a:cs typeface="+mn-cs"/>
              </a:rPr>
              <a:t>Mindar</a:t>
            </a:r>
            <a:r>
              <a:rPr lang="en-CA" sz="1200" kern="1200" dirty="0">
                <a:solidFill>
                  <a:schemeClr val="tx1"/>
                </a:solidFill>
                <a:effectLst/>
                <a:latin typeface="+mn-lt"/>
                <a:ea typeface="+mn-ea"/>
                <a:cs typeface="+mn-cs"/>
              </a:rPr>
              <a:t>/Kannon explained that s/he was like a Buddha to the extent that s/he did not have a sense of self, therefore no attachment, no suffering. But to the extent that s/he had no experience of either joy or suffering neither could s/he experience compassion; that was for us humans. On that account, </a:t>
            </a:r>
            <a:r>
              <a:rPr lang="en-CA" sz="1200" kern="1200" dirty="0" err="1">
                <a:solidFill>
                  <a:schemeClr val="tx1"/>
                </a:solidFill>
                <a:effectLst/>
                <a:latin typeface="+mn-lt"/>
                <a:ea typeface="+mn-ea"/>
                <a:cs typeface="+mn-cs"/>
              </a:rPr>
              <a:t>Mindar</a:t>
            </a:r>
            <a:r>
              <a:rPr lang="en-CA" sz="1200" kern="1200" dirty="0">
                <a:solidFill>
                  <a:schemeClr val="tx1"/>
                </a:solidFill>
                <a:effectLst/>
                <a:latin typeface="+mn-lt"/>
                <a:ea typeface="+mn-ea"/>
                <a:cs typeface="+mn-cs"/>
              </a:rPr>
              <a:t> failed at Kannon, but I suppose one could argue that having a moving, talking idol was an advance over a motionless, mute statue as </a:t>
            </a:r>
            <a:r>
              <a:rPr lang="en-CA" sz="1200" kern="1200" dirty="0" err="1">
                <a:solidFill>
                  <a:schemeClr val="tx1"/>
                </a:solidFill>
                <a:effectLst/>
                <a:latin typeface="+mn-lt"/>
                <a:ea typeface="+mn-ea"/>
                <a:cs typeface="+mn-cs"/>
              </a:rPr>
              <a:t>inrtermediary</a:t>
            </a:r>
            <a:r>
              <a:rPr lang="en-CA" sz="1200" kern="1200" dirty="0">
                <a:solidFill>
                  <a:schemeClr val="tx1"/>
                </a:solidFill>
                <a:effectLst/>
                <a:latin typeface="+mn-lt"/>
                <a:ea typeface="+mn-ea"/>
                <a:cs typeface="+mn-cs"/>
              </a:rPr>
              <a:t> between the human and the divine. I’m still not convinced, however. A well-made statue has its own aura that allows the worshipper a screen on which to project their own longing, their own faith, without the pre-recorded sermon. I was hoping for a conversion experience but it didn't happen. Intriguing, nonetheless. The name of Ishiguro's bot, </a:t>
            </a:r>
            <a:r>
              <a:rPr lang="en-CA" sz="1200" kern="1200" dirty="0" err="1">
                <a:solidFill>
                  <a:schemeClr val="tx1"/>
                </a:solidFill>
                <a:effectLst/>
                <a:latin typeface="+mn-lt"/>
                <a:ea typeface="+mn-ea"/>
                <a:cs typeface="+mn-cs"/>
              </a:rPr>
              <a:t>Mindar</a:t>
            </a:r>
            <a:r>
              <a:rPr lang="en-CA" sz="1200" kern="1200" dirty="0">
                <a:solidFill>
                  <a:schemeClr val="tx1"/>
                </a:solidFill>
                <a:effectLst/>
                <a:latin typeface="+mn-lt"/>
                <a:ea typeface="+mn-ea"/>
                <a:cs typeface="+mn-cs"/>
              </a:rPr>
              <a:t>, could only evoke for me that character in Catch 22, Milo </a:t>
            </a:r>
            <a:r>
              <a:rPr lang="en-CA" sz="1200" kern="1200" dirty="0" err="1">
                <a:solidFill>
                  <a:schemeClr val="tx1"/>
                </a:solidFill>
                <a:effectLst/>
                <a:latin typeface="+mn-lt"/>
                <a:ea typeface="+mn-ea"/>
                <a:cs typeface="+mn-cs"/>
              </a:rPr>
              <a:t>Minderbinder</a:t>
            </a:r>
            <a:r>
              <a:rPr lang="en-CA" sz="1200" kern="1200" dirty="0">
                <a:solidFill>
                  <a:schemeClr val="tx1"/>
                </a:solidFill>
                <a:effectLst/>
                <a:latin typeface="+mn-lt"/>
                <a:ea typeface="+mn-ea"/>
                <a:cs typeface="+mn-cs"/>
              </a:rPr>
              <a:t>, known as the "prophet of profit," and surely something of that sort was going on here (more </a:t>
            </a:r>
            <a:r>
              <a:rPr lang="ja-JP" altLang="en-US" sz="1200" kern="1200">
                <a:solidFill>
                  <a:schemeClr val="tx1"/>
                </a:solidFill>
                <a:effectLst/>
                <a:latin typeface="+mn-lt"/>
                <a:ea typeface="+mn-ea"/>
                <a:cs typeface="+mn-cs"/>
              </a:rPr>
              <a:t>金儲け</a:t>
            </a:r>
            <a:r>
              <a:rPr lang="en-CA" sz="1200" kern="1200" dirty="0">
                <a:solidFill>
                  <a:schemeClr val="tx1"/>
                </a:solidFill>
                <a:effectLst/>
                <a:latin typeface="+mn-lt"/>
                <a:ea typeface="+mn-ea"/>
                <a:cs typeface="+mn-cs"/>
              </a:rPr>
              <a:t> than </a:t>
            </a:r>
            <a:r>
              <a:rPr lang="ja-JP" altLang="en-US" sz="1200" kern="1200">
                <a:solidFill>
                  <a:schemeClr val="tx1"/>
                </a:solidFill>
                <a:effectLst/>
                <a:latin typeface="+mn-lt"/>
                <a:ea typeface="+mn-ea"/>
                <a:cs typeface="+mn-cs"/>
              </a:rPr>
              <a:t>ご利益</a:t>
            </a:r>
            <a:r>
              <a:rPr lang="en-CA" sz="1200" kern="1200" dirty="0">
                <a:solidFill>
                  <a:schemeClr val="tx1"/>
                </a:solidFill>
                <a:effectLst/>
                <a:latin typeface="+mn-lt"/>
                <a:ea typeface="+mn-ea"/>
                <a:cs typeface="+mn-cs"/>
              </a:rPr>
              <a:t>), but for a rainy Sunday afternoon Kannon's congregation was a small one. Afterwards we went out for dinner in </a:t>
            </a:r>
            <a:r>
              <a:rPr lang="en-CA" sz="1200" kern="1200" dirty="0" err="1">
                <a:solidFill>
                  <a:schemeClr val="tx1"/>
                </a:solidFill>
                <a:effectLst/>
                <a:latin typeface="+mn-lt"/>
                <a:ea typeface="+mn-ea"/>
                <a:cs typeface="+mn-cs"/>
              </a:rPr>
              <a:t>Gion</a:t>
            </a:r>
            <a:r>
              <a:rPr lang="en-CA" sz="1200" kern="1200" dirty="0">
                <a:solidFill>
                  <a:schemeClr val="tx1"/>
                </a:solidFill>
                <a:effectLst/>
                <a:latin typeface="+mn-lt"/>
                <a:ea typeface="+mn-ea"/>
                <a:cs typeface="+mn-cs"/>
              </a:rPr>
              <a:t> with friends, and when the owner heard me mention the Heart Sutra, he told me he had a CD of it. Would you like me to play it? he asked. Sure! we said. It was a jazz version of the Heart Sutra, sung to Schiller's Ode to Joy. Buddhism met Beethoven's Ninth in the most surreal fashion. Was that my conversion experience?</a:t>
            </a:r>
          </a:p>
          <a:p>
            <a:endParaRPr lang="en-US" dirty="0"/>
          </a:p>
        </p:txBody>
      </p:sp>
      <p:sp>
        <p:nvSpPr>
          <p:cNvPr id="4" name="Slide Number Placeholder 3"/>
          <p:cNvSpPr>
            <a:spLocks noGrp="1"/>
          </p:cNvSpPr>
          <p:nvPr>
            <p:ph type="sldNum" sz="quarter" idx="5"/>
          </p:nvPr>
        </p:nvSpPr>
        <p:spPr/>
        <p:txBody>
          <a:bodyPr/>
          <a:lstStyle/>
          <a:p>
            <a:fld id="{4A1E375C-901F-F146-ABCC-A5213C1EDB38}" type="slidenum">
              <a:rPr lang="en-US" smtClean="0"/>
              <a:t>2</a:t>
            </a:fld>
            <a:endParaRPr lang="en-US"/>
          </a:p>
        </p:txBody>
      </p:sp>
    </p:spTree>
    <p:extLst>
      <p:ext uri="{BB962C8B-B14F-4D97-AF65-F5344CB8AC3E}">
        <p14:creationId xmlns:p14="http://schemas.microsoft.com/office/powerpoint/2010/main" val="163251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hard bodies to ethereal presences</a:t>
            </a:r>
            <a:r>
              <a:rPr lang="en-US" b="1" baseline="0" dirty="0"/>
              <a:t> courtesy of CGI: </a:t>
            </a:r>
            <a:r>
              <a:rPr lang="en-US" dirty="0"/>
              <a:t>A fictional member of AKB 48was  introduced in June 2011.</a:t>
            </a:r>
            <a:r>
              <a:rPr lang="en-US" baseline="0" dirty="0"/>
              <a:t> Aimi was</a:t>
            </a:r>
            <a:r>
              <a:rPr lang="en-US" dirty="0"/>
              <a:t> a CGI</a:t>
            </a:r>
            <a:r>
              <a:rPr lang="en-US" baseline="0" dirty="0"/>
              <a:t> </a:t>
            </a:r>
            <a:r>
              <a:rPr lang="en-US" dirty="0"/>
              <a:t>created out of</a:t>
            </a:r>
            <a:r>
              <a:rPr lang="en-US" baseline="0" dirty="0"/>
              <a:t> a composite of a number of different individuals. She initially appeared in a commercial from the sweet company Glico but was soon </a:t>
            </a:r>
            <a:r>
              <a:rPr lang="en-US" baseline="0" dirty="0" err="1"/>
              <a:t>outed</a:t>
            </a:r>
            <a:r>
              <a:rPr lang="en-US" baseline="0" dirty="0"/>
              <a:t> by fans.</a:t>
            </a:r>
            <a:endParaRPr lang="en-US" dirty="0"/>
          </a:p>
          <a:p>
            <a:r>
              <a:rPr lang="en-US" dirty="0"/>
              <a:t>https://</a:t>
            </a:r>
            <a:r>
              <a:rPr lang="en-US" dirty="0" err="1"/>
              <a:t>www.youtube.com</a:t>
            </a:r>
            <a:r>
              <a:rPr lang="en-US" dirty="0"/>
              <a:t>/</a:t>
            </a:r>
            <a:r>
              <a:rPr lang="en-US" dirty="0" err="1"/>
              <a:t>watch?v</a:t>
            </a:r>
            <a:r>
              <a:rPr lang="en-US" dirty="0"/>
              <a:t>=piZ2TkdK4Dw</a:t>
            </a:r>
          </a:p>
        </p:txBody>
      </p:sp>
      <p:sp>
        <p:nvSpPr>
          <p:cNvPr id="4" name="Slide Number Placeholder 3"/>
          <p:cNvSpPr>
            <a:spLocks noGrp="1"/>
          </p:cNvSpPr>
          <p:nvPr>
            <p:ph type="sldNum" sz="quarter" idx="10"/>
          </p:nvPr>
        </p:nvSpPr>
        <p:spPr/>
        <p:txBody>
          <a:bodyPr/>
          <a:lstStyle/>
          <a:p>
            <a:fld id="{4A1E375C-901F-F146-ABCC-A5213C1EDB38}" type="slidenum">
              <a:rPr lang="en-US" smtClean="0"/>
              <a:t>5</a:t>
            </a:fld>
            <a:endParaRPr lang="en-US"/>
          </a:p>
        </p:txBody>
      </p:sp>
    </p:spTree>
    <p:extLst>
      <p:ext uri="{BB962C8B-B14F-4D97-AF65-F5344CB8AC3E}">
        <p14:creationId xmlns:p14="http://schemas.microsoft.com/office/powerpoint/2010/main" val="67101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dating </a:t>
            </a:r>
            <a:r>
              <a:rPr lang="en-US" dirty="0" err="1"/>
              <a:t>sim</a:t>
            </a:r>
            <a:r>
              <a:rPr lang="en-US" dirty="0"/>
              <a:t>.</a:t>
            </a:r>
          </a:p>
        </p:txBody>
      </p:sp>
      <p:sp>
        <p:nvSpPr>
          <p:cNvPr id="4" name="Slide Number Placeholder 3"/>
          <p:cNvSpPr>
            <a:spLocks noGrp="1"/>
          </p:cNvSpPr>
          <p:nvPr>
            <p:ph type="sldNum" sz="quarter" idx="10"/>
          </p:nvPr>
        </p:nvSpPr>
        <p:spPr/>
        <p:txBody>
          <a:bodyPr/>
          <a:lstStyle/>
          <a:p>
            <a:fld id="{4A1E375C-901F-F146-ABCC-A5213C1EDB38}" type="slidenum">
              <a:rPr lang="en-US" smtClean="0"/>
              <a:t>7</a:t>
            </a:fld>
            <a:endParaRPr lang="en-US"/>
          </a:p>
        </p:txBody>
      </p:sp>
    </p:spTree>
    <p:extLst>
      <p:ext uri="{BB962C8B-B14F-4D97-AF65-F5344CB8AC3E}">
        <p14:creationId xmlns:p14="http://schemas.microsoft.com/office/powerpoint/2010/main" val="123024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altLang="ja-JP" dirty="0"/>
              <a:t>tr</a:t>
            </a:r>
            <a:r>
              <a:rPr lang="en-US" dirty="0"/>
              <a:t>oduced in 1995, same year as publication of William Gibson’s cyberpunk novel, </a:t>
            </a:r>
            <a:r>
              <a:rPr lang="en-US" dirty="0" err="1"/>
              <a:t>Idoru</a:t>
            </a:r>
            <a:r>
              <a:rPr lang="en-US" dirty="0"/>
              <a:t>, which</a:t>
            </a:r>
            <a:r>
              <a:rPr lang="en-US" baseline="0" dirty="0"/>
              <a:t> presents a virtual idol called Rei Toei and a rock star called </a:t>
            </a:r>
            <a:r>
              <a:rPr lang="en-US" baseline="0" dirty="0" err="1"/>
              <a:t>Rezwho</a:t>
            </a:r>
            <a:r>
              <a:rPr lang="en-US" baseline="0" dirty="0"/>
              <a:t> wants to marry her.</a:t>
            </a:r>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8</a:t>
            </a:fld>
            <a:endParaRPr lang="en-US"/>
          </a:p>
        </p:txBody>
      </p:sp>
    </p:spTree>
    <p:extLst>
      <p:ext uri="{BB962C8B-B14F-4D97-AF65-F5344CB8AC3E}">
        <p14:creationId xmlns:p14="http://schemas.microsoft.com/office/powerpoint/2010/main" val="51195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Hatsune</a:t>
            </a:r>
            <a:r>
              <a:rPr lang="en-US" dirty="0"/>
              <a:t> </a:t>
            </a:r>
            <a:r>
              <a:rPr lang="en-US" dirty="0" err="1"/>
              <a:t>Miku</a:t>
            </a:r>
            <a:r>
              <a:rPr lang="en-US" dirty="0"/>
              <a:t> means, “First note of the future.” She is a </a:t>
            </a:r>
            <a:r>
              <a:rPr lang="en-CA" sz="1200" kern="1200" dirty="0">
                <a:solidFill>
                  <a:schemeClr val="tx1"/>
                </a:solidFill>
                <a:effectLst/>
                <a:latin typeface="+mn-lt"/>
                <a:ea typeface="+mn-ea"/>
                <a:cs typeface="+mn-cs"/>
              </a:rPr>
              <a:t>“virtual idol” developed by </a:t>
            </a:r>
            <a:r>
              <a:rPr lang="en-CA" sz="1200" kern="1200" dirty="0" err="1">
                <a:solidFill>
                  <a:schemeClr val="tx1"/>
                </a:solidFill>
                <a:effectLst/>
                <a:latin typeface="+mn-lt"/>
                <a:ea typeface="+mn-ea"/>
                <a:cs typeface="+mn-cs"/>
              </a:rPr>
              <a:t>Crypton</a:t>
            </a:r>
            <a:r>
              <a:rPr lang="en-CA" sz="1200" kern="1200" dirty="0">
                <a:solidFill>
                  <a:schemeClr val="tx1"/>
                </a:solidFill>
                <a:effectLst/>
                <a:latin typeface="+mn-lt"/>
                <a:ea typeface="+mn-ea"/>
                <a:cs typeface="+mn-cs"/>
              </a:rPr>
              <a:t> Future Media with the Yamaha “</a:t>
            </a:r>
            <a:r>
              <a:rPr lang="en-CA" sz="1200" kern="1200" dirty="0" err="1">
                <a:solidFill>
                  <a:schemeClr val="tx1"/>
                </a:solidFill>
                <a:effectLst/>
                <a:latin typeface="+mn-lt"/>
                <a:ea typeface="+mn-ea"/>
                <a:cs typeface="+mn-cs"/>
              </a:rPr>
              <a:t>Vocaloid</a:t>
            </a:r>
            <a:r>
              <a:rPr lang="en-CA" sz="1200" kern="1200" dirty="0">
                <a:solidFill>
                  <a:schemeClr val="tx1"/>
                </a:solidFill>
                <a:effectLst/>
                <a:latin typeface="+mn-lt"/>
                <a:ea typeface="+mn-ea"/>
                <a:cs typeface="+mn-cs"/>
              </a:rPr>
              <a:t>” voice synthesizer application. (The birth of the virtual idol was predicted in William Gibson’s </a:t>
            </a:r>
            <a:r>
              <a:rPr lang="en-CA" sz="1200" i="1" kern="1200" dirty="0" err="1">
                <a:solidFill>
                  <a:schemeClr val="tx1"/>
                </a:solidFill>
                <a:effectLst/>
                <a:latin typeface="+mn-lt"/>
                <a:ea typeface="+mn-ea"/>
                <a:cs typeface="+mn-cs"/>
              </a:rPr>
              <a:t>Idoru</a:t>
            </a:r>
            <a:r>
              <a:rPr lang="en-CA" sz="1200" kern="1200" dirty="0">
                <a:solidFill>
                  <a:schemeClr val="tx1"/>
                </a:solidFill>
                <a:effectLst/>
                <a:latin typeface="+mn-lt"/>
                <a:ea typeface="+mn-ea"/>
                <a:cs typeface="+mn-cs"/>
              </a:rPr>
              <a:t> (1996) with the synthetic personality Rei Toei. The novel addresses—among other things—the idea of a human attempting to marry an AI construct, now a regrettable reality in </a:t>
            </a:r>
            <a:r>
              <a:rPr lang="en-CA" sz="1200" i="1" kern="1200" dirty="0">
                <a:solidFill>
                  <a:schemeClr val="tx1"/>
                </a:solidFill>
                <a:effectLst/>
                <a:latin typeface="+mn-lt"/>
                <a:ea typeface="+mn-ea"/>
                <a:cs typeface="+mn-cs"/>
              </a:rPr>
              <a:t>otaku</a:t>
            </a:r>
            <a:r>
              <a:rPr lang="en-CA" sz="1200" kern="1200" dirty="0">
                <a:solidFill>
                  <a:schemeClr val="tx1"/>
                </a:solidFill>
                <a:effectLst/>
                <a:latin typeface="+mn-lt"/>
                <a:ea typeface="+mn-ea"/>
                <a:cs typeface="+mn-cs"/>
              </a:rPr>
              <a:t> Japan.) In contrast with Ishiguro’s robots and androids, which remain resolutely material, </a:t>
            </a:r>
            <a:r>
              <a:rPr lang="en-CA" sz="1200" kern="1200" dirty="0" err="1">
                <a:solidFill>
                  <a:schemeClr val="tx1"/>
                </a:solidFill>
                <a:effectLst/>
                <a:latin typeface="+mn-lt"/>
                <a:ea typeface="+mn-ea"/>
                <a:cs typeface="+mn-cs"/>
              </a:rPr>
              <a:t>Hatsune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Miku’s</a:t>
            </a:r>
            <a:r>
              <a:rPr lang="en-CA" sz="1200" kern="1200" dirty="0">
                <a:solidFill>
                  <a:schemeClr val="tx1"/>
                </a:solidFill>
                <a:effectLst/>
                <a:latin typeface="+mn-lt"/>
                <a:ea typeface="+mn-ea"/>
                <a:cs typeface="+mn-cs"/>
              </a:rPr>
              <a:t> existence is entirely spectral. (Her prototype was another virtual idol, Date </a:t>
            </a:r>
            <a:r>
              <a:rPr lang="en-CA" sz="1200" kern="1200" dirty="0" err="1">
                <a:solidFill>
                  <a:schemeClr val="tx1"/>
                </a:solidFill>
                <a:effectLst/>
                <a:latin typeface="+mn-lt"/>
                <a:ea typeface="+mn-ea"/>
                <a:cs typeface="+mn-cs"/>
              </a:rPr>
              <a:t>Kyōko</a:t>
            </a:r>
            <a:r>
              <a:rPr lang="en-CA" sz="1200" kern="1200" dirty="0">
                <a:solidFill>
                  <a:schemeClr val="tx1"/>
                </a:solidFill>
                <a:effectLst/>
                <a:latin typeface="+mn-lt"/>
                <a:ea typeface="+mn-ea"/>
                <a:cs typeface="+mn-cs"/>
              </a:rPr>
              <a:t>, a 3DCG construct.) Called an “android diva” by </a:t>
            </a:r>
            <a:r>
              <a:rPr lang="en-CA" sz="1200" kern="1200" dirty="0" err="1">
                <a:solidFill>
                  <a:schemeClr val="tx1"/>
                </a:solidFill>
                <a:effectLst/>
                <a:latin typeface="+mn-lt"/>
                <a:ea typeface="+mn-ea"/>
                <a:cs typeface="+mn-cs"/>
              </a:rPr>
              <a:t>Crypton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Miku’s</a:t>
            </a:r>
            <a:r>
              <a:rPr lang="en-CA" sz="1200" kern="1200" dirty="0">
                <a:solidFill>
                  <a:schemeClr val="tx1"/>
                </a:solidFill>
                <a:effectLst/>
                <a:latin typeface="+mn-lt"/>
                <a:ea typeface="+mn-ea"/>
                <a:cs typeface="+mn-cs"/>
              </a:rPr>
              <a:t> voice is sampled from that of voice actress Fujita Saki. She uses </a:t>
            </a:r>
            <a:r>
              <a:rPr lang="en-CA" sz="1200" kern="1200" dirty="0" err="1">
                <a:solidFill>
                  <a:schemeClr val="tx1"/>
                </a:solidFill>
                <a:effectLst/>
                <a:latin typeface="+mn-lt"/>
                <a:ea typeface="+mn-ea"/>
                <a:cs typeface="+mn-cs"/>
              </a:rPr>
              <a:t>Vocaloid</a:t>
            </a:r>
            <a:r>
              <a:rPr lang="en-CA" sz="1200" kern="1200" dirty="0">
                <a:solidFill>
                  <a:schemeClr val="tx1"/>
                </a:solidFill>
                <a:effectLst/>
                <a:latin typeface="+mn-lt"/>
                <a:ea typeface="+mn-ea"/>
                <a:cs typeface="+mn-cs"/>
              </a:rPr>
              <a:t> software developed by Yamaha and </a:t>
            </a:r>
            <a:r>
              <a:rPr lang="en-CA" sz="1200" kern="1200" dirty="0" err="1">
                <a:solidFill>
                  <a:schemeClr val="tx1"/>
                </a:solidFill>
                <a:effectLst/>
                <a:latin typeface="+mn-lt"/>
                <a:ea typeface="+mn-ea"/>
                <a:cs typeface="+mn-cs"/>
              </a:rPr>
              <a:t>Crypton’s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Piapro</a:t>
            </a:r>
            <a:r>
              <a:rPr lang="en-CA" sz="1200" kern="1200" dirty="0">
                <a:solidFill>
                  <a:schemeClr val="tx1"/>
                </a:solidFill>
                <a:effectLst/>
                <a:latin typeface="+mn-lt"/>
                <a:ea typeface="+mn-ea"/>
                <a:cs typeface="+mn-cs"/>
              </a:rPr>
              <a:t> Studio, which allows songs to be created and shared by fans. Virtual Studio Technology (</a:t>
            </a:r>
            <a:r>
              <a:rPr lang="en-CA" sz="1200" kern="1200" dirty="0" err="1">
                <a:solidFill>
                  <a:schemeClr val="tx1"/>
                </a:solidFill>
                <a:effectLst/>
                <a:latin typeface="+mn-lt"/>
                <a:ea typeface="+mn-ea"/>
                <a:cs typeface="+mn-cs"/>
              </a:rPr>
              <a:t>VSTi</a:t>
            </a:r>
            <a:r>
              <a:rPr lang="en-CA" sz="1200" kern="1200" dirty="0">
                <a:solidFill>
                  <a:schemeClr val="tx1"/>
                </a:solidFill>
                <a:effectLst/>
                <a:latin typeface="+mn-lt"/>
                <a:ea typeface="+mn-ea"/>
                <a:cs typeface="+mn-cs"/>
              </a:rPr>
              <a:t>) integrates various audio synthesizers and effect plug-ins with audio editing and recording systems.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Yuan </a:t>
            </a:r>
            <a:r>
              <a:rPr lang="en-CA" sz="1200" kern="1200" dirty="0" err="1">
                <a:solidFill>
                  <a:schemeClr val="tx1"/>
                </a:solidFill>
                <a:effectLst/>
                <a:latin typeface="+mn-lt"/>
                <a:ea typeface="+mn-ea"/>
                <a:cs typeface="+mn-cs"/>
              </a:rPr>
              <a:t>Meilin</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separates [</a:t>
            </a:r>
            <a:r>
              <a:rPr lang="en-CA" sz="1200" kern="1200" dirty="0" err="1">
                <a:solidFill>
                  <a:schemeClr val="tx1"/>
                </a:solidFill>
                <a:effectLst/>
                <a:latin typeface="+mn-lt"/>
                <a:ea typeface="+mn-ea"/>
                <a:cs typeface="+mn-cs"/>
              </a:rPr>
              <a:t>Miku</a:t>
            </a:r>
            <a:r>
              <a:rPr lang="en-CA" sz="1200" kern="1200" dirty="0">
                <a:solidFill>
                  <a:schemeClr val="tx1"/>
                </a:solidFill>
                <a:effectLst/>
                <a:latin typeface="+mn-lt"/>
                <a:ea typeface="+mn-ea"/>
                <a:cs typeface="+mn-cs"/>
              </a:rPr>
              <a:t>] from real idols is her </a:t>
            </a:r>
            <a:r>
              <a:rPr lang="en-CA" sz="1200" kern="1200" dirty="0" err="1">
                <a:solidFill>
                  <a:schemeClr val="tx1"/>
                </a:solidFill>
                <a:effectLst/>
                <a:latin typeface="+mn-lt"/>
                <a:ea typeface="+mn-ea"/>
                <a:cs typeface="+mn-cs"/>
              </a:rPr>
              <a:t>virtualness</a:t>
            </a:r>
            <a:r>
              <a:rPr lang="en-CA" sz="1200" kern="1200" dirty="0">
                <a:solidFill>
                  <a:schemeClr val="tx1"/>
                </a:solidFill>
                <a:effectLst/>
                <a:latin typeface="+mn-lt"/>
                <a:ea typeface="+mn-ea"/>
                <a:cs typeface="+mn-cs"/>
              </a:rPr>
              <a:t>—being software, </a:t>
            </a:r>
            <a:r>
              <a:rPr lang="en-CA" sz="1200" kern="1200" dirty="0" err="1">
                <a:solidFill>
                  <a:schemeClr val="tx1"/>
                </a:solidFill>
                <a:effectLst/>
                <a:latin typeface="+mn-lt"/>
                <a:ea typeface="+mn-ea"/>
                <a:cs typeface="+mn-cs"/>
              </a:rPr>
              <a:t>Miku’s</a:t>
            </a:r>
            <a:r>
              <a:rPr lang="en-CA" sz="1200" kern="1200" dirty="0">
                <a:solidFill>
                  <a:schemeClr val="tx1"/>
                </a:solidFill>
                <a:effectLst/>
                <a:latin typeface="+mn-lt"/>
                <a:ea typeface="+mn-ea"/>
                <a:cs typeface="+mn-cs"/>
              </a:rPr>
              <a:t> being and the goods associated with her have a virtual form and a digital origin. As such, </a:t>
            </a:r>
            <a:r>
              <a:rPr lang="en-CA" sz="1200" kern="1200" dirty="0" err="1">
                <a:solidFill>
                  <a:schemeClr val="tx1"/>
                </a:solidFill>
                <a:effectLst/>
                <a:latin typeface="+mn-lt"/>
                <a:ea typeface="+mn-ea"/>
                <a:cs typeface="+mn-cs"/>
              </a:rPr>
              <a:t>Miku’s</a:t>
            </a:r>
            <a:r>
              <a:rPr lang="en-CA" sz="1200" kern="1200" dirty="0">
                <a:solidFill>
                  <a:schemeClr val="tx1"/>
                </a:solidFill>
                <a:effectLst/>
                <a:latin typeface="+mn-lt"/>
                <a:ea typeface="+mn-ea"/>
                <a:cs typeface="+mn-cs"/>
              </a:rPr>
              <a:t> image and her activities cannot be controlled by a real-life </a:t>
            </a:r>
            <a:r>
              <a:rPr lang="en-CA" sz="1200" i="1" kern="1200" dirty="0" err="1">
                <a:solidFill>
                  <a:schemeClr val="tx1"/>
                </a:solidFill>
                <a:effectLst/>
                <a:latin typeface="+mn-lt"/>
                <a:ea typeface="+mn-ea"/>
                <a:cs typeface="+mn-cs"/>
              </a:rPr>
              <a:t>jimusho</a:t>
            </a:r>
            <a:r>
              <a:rPr lang="en-CA" sz="1200" kern="1200" dirty="0">
                <a:solidFill>
                  <a:schemeClr val="tx1"/>
                </a:solidFill>
                <a:effectLst/>
                <a:latin typeface="+mn-lt"/>
                <a:ea typeface="+mn-ea"/>
                <a:cs typeface="+mn-cs"/>
              </a:rPr>
              <a:t>—this role is taken by her fans, who are not just consumers filled with desire for an ideal but are also producers who create and spread desire and the spark of innovation.” (8)</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As a BWO, “what flows through </a:t>
            </a:r>
            <a:r>
              <a:rPr lang="en-CA" sz="1200" kern="1200" dirty="0" err="1">
                <a:solidFill>
                  <a:schemeClr val="tx1"/>
                </a:solidFill>
                <a:effectLst/>
                <a:latin typeface="+mn-lt"/>
                <a:ea typeface="+mn-ea"/>
                <a:cs typeface="+mn-cs"/>
              </a:rPr>
              <a:t>Miku</a:t>
            </a:r>
            <a:r>
              <a:rPr lang="en-CA" sz="1200" kern="1200" dirty="0">
                <a:solidFill>
                  <a:schemeClr val="tx1"/>
                </a:solidFill>
                <a:effectLst/>
                <a:latin typeface="+mn-lt"/>
                <a:ea typeface="+mn-ea"/>
                <a:cs typeface="+mn-cs"/>
              </a:rPr>
              <a:t> is the creative drive and strong emotions of her fans who can remake </a:t>
            </a:r>
            <a:r>
              <a:rPr lang="en-CA" sz="1200" kern="1200" dirty="0" err="1">
                <a:solidFill>
                  <a:schemeClr val="tx1"/>
                </a:solidFill>
                <a:effectLst/>
                <a:latin typeface="+mn-lt"/>
                <a:ea typeface="+mn-ea"/>
                <a:cs typeface="+mn-cs"/>
              </a:rPr>
              <a:t>Miku</a:t>
            </a:r>
            <a:r>
              <a:rPr lang="en-CA" sz="1200" kern="1200" dirty="0">
                <a:solidFill>
                  <a:schemeClr val="tx1"/>
                </a:solidFill>
                <a:effectLst/>
                <a:latin typeface="+mn-lt"/>
                <a:ea typeface="+mn-ea"/>
                <a:cs typeface="+mn-cs"/>
              </a:rPr>
              <a:t> and her image to express anything they like and want. In other words, powerful and lingering human affect is embedded into her production, expressed via her image and her performances, and consumed from goods associated with and media featuring her—thus causing her fans, producers and consumers alike, to view Hatsune </a:t>
            </a:r>
            <a:r>
              <a:rPr lang="en-CA" sz="1200" kern="1200" dirty="0" err="1">
                <a:solidFill>
                  <a:schemeClr val="tx1"/>
                </a:solidFill>
                <a:effectLst/>
                <a:latin typeface="+mn-lt"/>
                <a:ea typeface="+mn-ea"/>
                <a:cs typeface="+mn-cs"/>
              </a:rPr>
              <a:t>Miku</a:t>
            </a:r>
            <a:r>
              <a:rPr lang="en-CA" sz="1200" kern="1200" dirty="0">
                <a:solidFill>
                  <a:schemeClr val="tx1"/>
                </a:solidFill>
                <a:effectLst/>
                <a:latin typeface="+mn-lt"/>
                <a:ea typeface="+mn-ea"/>
                <a:cs typeface="+mn-cs"/>
              </a:rPr>
              <a:t> as having a sense of humanness to her.” (9ff.) </a:t>
            </a:r>
          </a:p>
          <a:p>
            <a:r>
              <a:rPr lang="en-CA" sz="1200" kern="1200" dirty="0">
                <a:solidFill>
                  <a:schemeClr val="tx1"/>
                </a:solidFill>
                <a:effectLst/>
                <a:latin typeface="+mn-lt"/>
                <a:ea typeface="+mn-ea"/>
                <a:cs typeface="+mn-cs"/>
              </a:rPr>
              <a:t>This “humanness” is equivalent to what Ishiguro calls, in respect to his own androids, </a:t>
            </a:r>
            <a:r>
              <a:rPr lang="en-CA" sz="1200" i="1" kern="1200" dirty="0" err="1">
                <a:solidFill>
                  <a:schemeClr val="tx1"/>
                </a:solidFill>
                <a:effectLst/>
                <a:latin typeface="+mn-lt"/>
                <a:ea typeface="+mn-ea"/>
                <a:cs typeface="+mn-cs"/>
              </a:rPr>
              <a:t>ningenrashisa</a:t>
            </a:r>
            <a:r>
              <a:rPr lang="en-CA" sz="1200" kern="1200" dirty="0">
                <a:solidFill>
                  <a:schemeClr val="tx1"/>
                </a:solidFill>
                <a:effectLst/>
                <a:latin typeface="+mn-lt"/>
                <a:ea typeface="+mn-ea"/>
                <a:cs typeface="+mn-cs"/>
              </a:rPr>
              <a:t>. It is human-likeness, not humanity that is the objective here.</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9</a:t>
            </a:fld>
            <a:endParaRPr lang="en-US"/>
          </a:p>
        </p:txBody>
      </p:sp>
    </p:spTree>
    <p:extLst>
      <p:ext uri="{BB962C8B-B14F-4D97-AF65-F5344CB8AC3E}">
        <p14:creationId xmlns:p14="http://schemas.microsoft.com/office/powerpoint/2010/main" val="26361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Creator of the </a:t>
            </a:r>
            <a:r>
              <a:rPr lang="en-CA" sz="1200" kern="1200" dirty="0">
                <a:solidFill>
                  <a:schemeClr val="tx1"/>
                </a:solidFill>
                <a:effectLst/>
                <a:latin typeface="+mn-lt"/>
                <a:ea typeface="+mn-ea"/>
                <a:cs typeface="+mn-cs"/>
              </a:rPr>
              <a:t>“MIDI (Musical Instrumental Digital Interface) Standard” for digitizing music, which is used worldwide for electronic keyboards, karaoke machines, cellphone ringtones, and video-streaming management. </a:t>
            </a:r>
            <a:r>
              <a:rPr lang="en-CA" sz="1200" kern="1200" dirty="0" err="1">
                <a:solidFill>
                  <a:schemeClr val="tx1"/>
                </a:solidFill>
                <a:effectLst/>
                <a:latin typeface="+mn-lt"/>
                <a:ea typeface="+mn-ea"/>
                <a:cs typeface="+mn-cs"/>
              </a:rPr>
              <a:t>Kakehashi</a:t>
            </a:r>
            <a:r>
              <a:rPr lang="en-CA" sz="1200" kern="1200" dirty="0">
                <a:solidFill>
                  <a:schemeClr val="tx1"/>
                </a:solidFill>
                <a:effectLst/>
                <a:latin typeface="+mn-lt"/>
                <a:ea typeface="+mn-ea"/>
                <a:cs typeface="+mn-cs"/>
              </a:rPr>
              <a:t> won a technical Grammy for it in 2013. This MIDI Standard</a:t>
            </a:r>
            <a:r>
              <a:rPr lang="en-CA" sz="1200" kern="1200" baseline="0" dirty="0">
                <a:solidFill>
                  <a:schemeClr val="tx1"/>
                </a:solidFill>
                <a:effectLst/>
                <a:latin typeface="+mn-lt"/>
                <a:ea typeface="+mn-ea"/>
                <a:cs typeface="+mn-cs"/>
              </a:rPr>
              <a:t> enabled the creation of the </a:t>
            </a:r>
            <a:r>
              <a:rPr lang="en-CA" sz="1200" kern="1200" baseline="0" dirty="0" err="1">
                <a:solidFill>
                  <a:schemeClr val="tx1"/>
                </a:solidFill>
                <a:effectLst/>
                <a:latin typeface="+mn-lt"/>
                <a:ea typeface="+mn-ea"/>
                <a:cs typeface="+mn-cs"/>
              </a:rPr>
              <a:t>Vocaloid</a:t>
            </a:r>
            <a:r>
              <a:rPr lang="en-CA" sz="1200" kern="1200" baseline="0" dirty="0">
                <a:solidFill>
                  <a:schemeClr val="tx1"/>
                </a:solidFill>
                <a:effectLst/>
                <a:latin typeface="+mn-lt"/>
                <a:ea typeface="+mn-ea"/>
                <a:cs typeface="+mn-cs"/>
              </a:rPr>
              <a:t> software by </a:t>
            </a:r>
            <a:r>
              <a:rPr lang="en-CA" sz="1200" kern="1200" baseline="0" dirty="0" err="1">
                <a:solidFill>
                  <a:schemeClr val="tx1"/>
                </a:solidFill>
                <a:effectLst/>
                <a:latin typeface="+mn-lt"/>
                <a:ea typeface="+mn-ea"/>
                <a:cs typeface="+mn-cs"/>
              </a:rPr>
              <a:t>Crypton</a:t>
            </a:r>
            <a:r>
              <a:rPr lang="en-CA" sz="1200" kern="1200" baseline="0" dirty="0">
                <a:solidFill>
                  <a:schemeClr val="tx1"/>
                </a:solidFill>
                <a:effectLst/>
                <a:latin typeface="+mn-lt"/>
                <a:ea typeface="+mn-ea"/>
                <a:cs typeface="+mn-cs"/>
              </a:rPr>
              <a:t> Media and Yamaha. </a:t>
            </a:r>
            <a:r>
              <a:rPr lang="en-CA" sz="1200" kern="1200" dirty="0">
                <a:solidFill>
                  <a:schemeClr val="tx1"/>
                </a:solidFill>
                <a:effectLst/>
                <a:latin typeface="+mn-lt"/>
                <a:ea typeface="+mn-ea"/>
                <a:cs typeface="+mn-cs"/>
              </a:rPr>
              <a:t>Just as </a:t>
            </a:r>
            <a:r>
              <a:rPr lang="en-CA" sz="1200" kern="1200" dirty="0" err="1">
                <a:solidFill>
                  <a:schemeClr val="tx1"/>
                </a:solidFill>
                <a:effectLst/>
                <a:latin typeface="+mn-lt"/>
                <a:ea typeface="+mn-ea"/>
                <a:cs typeface="+mn-cs"/>
              </a:rPr>
              <a:t>Kakehashi</a:t>
            </a:r>
            <a:r>
              <a:rPr lang="en-CA" sz="1200" kern="1200" dirty="0">
                <a:solidFill>
                  <a:schemeClr val="tx1"/>
                </a:solidFill>
                <a:effectLst/>
                <a:latin typeface="+mn-lt"/>
                <a:ea typeface="+mn-ea"/>
                <a:cs typeface="+mn-cs"/>
              </a:rPr>
              <a:t> invented the digitization of music, Hirata invented the digitization of acting and direction (Nakanishi, 16ff).</a:t>
            </a:r>
            <a:r>
              <a:rPr lang="en-CA" dirty="0">
                <a:effectLst/>
              </a:rPr>
              <a:t> </a:t>
            </a:r>
          </a:p>
          <a:p>
            <a:r>
              <a:rPr lang="en-US" sz="1200" b="1" kern="1200" dirty="0">
                <a:solidFill>
                  <a:schemeClr val="tx1"/>
                </a:solidFill>
                <a:effectLst/>
                <a:latin typeface="+mn-lt"/>
                <a:ea typeface="+mn-ea"/>
                <a:cs typeface="+mn-cs"/>
              </a:rPr>
              <a:t>MIDI</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Musical Instrument Digital Interface</a:t>
            </a:r>
            <a:r>
              <a:rPr lang="en-US" sz="1200" kern="1200" dirty="0">
                <a:solidFill>
                  <a:schemeClr val="tx1"/>
                </a:solidFill>
                <a:effectLst/>
                <a:latin typeface="+mn-lt"/>
                <a:ea typeface="+mn-ea"/>
                <a:cs typeface="+mn-cs"/>
              </a:rPr>
              <a:t>) is a </a:t>
            </a:r>
            <a:r>
              <a:rPr lang="en-US" sz="1200" u="sng" kern="1200" dirty="0">
                <a:solidFill>
                  <a:schemeClr val="tx1"/>
                </a:solidFill>
                <a:effectLst/>
                <a:latin typeface="+mn-lt"/>
                <a:ea typeface="+mn-ea"/>
                <a:cs typeface="+mn-cs"/>
                <a:hlinkClick r:id="rId3" tooltip="Technical standard"/>
              </a:rPr>
              <a:t>technical standard</a:t>
            </a:r>
            <a:r>
              <a:rPr lang="en-US" sz="1200" kern="1200" dirty="0">
                <a:solidFill>
                  <a:schemeClr val="tx1"/>
                </a:solidFill>
                <a:effectLst/>
                <a:latin typeface="+mn-lt"/>
                <a:ea typeface="+mn-ea"/>
                <a:cs typeface="+mn-cs"/>
              </a:rPr>
              <a:t> that describes a </a:t>
            </a:r>
            <a:r>
              <a:rPr lang="en-US" sz="1200" u="sng" kern="1200" dirty="0">
                <a:solidFill>
                  <a:schemeClr val="tx1"/>
                </a:solidFill>
                <a:effectLst/>
                <a:latin typeface="+mn-lt"/>
                <a:ea typeface="+mn-ea"/>
                <a:cs typeface="+mn-cs"/>
                <a:hlinkClick r:id="rId4" tooltip="Communications protocol"/>
              </a:rPr>
              <a:t>protocol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tooltip="Digital electronics"/>
              </a:rPr>
              <a:t>digital interface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6" tooltip="Electrical connector"/>
              </a:rPr>
              <a:t>connectors</a:t>
            </a:r>
            <a:r>
              <a:rPr lang="en-US" sz="1200" kern="1200" dirty="0">
                <a:solidFill>
                  <a:schemeClr val="tx1"/>
                </a:solidFill>
                <a:effectLst/>
                <a:latin typeface="+mn-lt"/>
                <a:ea typeface="+mn-ea"/>
                <a:cs typeface="+mn-cs"/>
              </a:rPr>
              <a:t> and allows a wide variety of </a:t>
            </a:r>
            <a:r>
              <a:rPr lang="en-US" sz="1200" u="sng" kern="1200" dirty="0">
                <a:solidFill>
                  <a:schemeClr val="tx1"/>
                </a:solidFill>
                <a:effectLst/>
                <a:latin typeface="+mn-lt"/>
                <a:ea typeface="+mn-ea"/>
                <a:cs typeface="+mn-cs"/>
                <a:hlinkClick r:id="rId7" tooltip="Electronic musical instrument"/>
              </a:rPr>
              <a:t>electronic musical instruments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tooltip="Computer"/>
              </a:rPr>
              <a:t>computers</a:t>
            </a:r>
            <a:r>
              <a:rPr lang="en-US" sz="1200" kern="1200" dirty="0">
                <a:solidFill>
                  <a:schemeClr val="tx1"/>
                </a:solidFill>
                <a:effectLst/>
                <a:latin typeface="+mn-lt"/>
                <a:ea typeface="+mn-ea"/>
                <a:cs typeface="+mn-cs"/>
              </a:rPr>
              <a:t> and other related devices to connect and communicate with one another.</a:t>
            </a:r>
            <a:r>
              <a:rPr lang="en-US" sz="1200" u="sng" kern="1200" baseline="30000" dirty="0">
                <a:solidFill>
                  <a:schemeClr val="tx1"/>
                </a:solidFill>
                <a:effectLst/>
                <a:latin typeface="+mn-lt"/>
                <a:ea typeface="+mn-ea"/>
                <a:cs typeface="+mn-cs"/>
                <a:hlinkClick r:id="rId9"/>
              </a:rPr>
              <a:t>[1]</a:t>
            </a:r>
            <a:r>
              <a:rPr lang="en-US" sz="1200" kern="1200" dirty="0">
                <a:solidFill>
                  <a:schemeClr val="tx1"/>
                </a:solidFill>
                <a:effectLst/>
                <a:latin typeface="+mn-lt"/>
                <a:ea typeface="+mn-ea"/>
                <a:cs typeface="+mn-cs"/>
              </a:rPr>
              <a:t> A single MIDI link can carry up to sixteen channels of information, each of which can be routed to a separate device. </a:t>
            </a:r>
            <a:endParaRPr lang="en-CA" dirty="0">
              <a:effectLst/>
            </a:endParaRPr>
          </a:p>
          <a:p>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10</a:t>
            </a:fld>
            <a:endParaRPr lang="en-US"/>
          </a:p>
        </p:txBody>
      </p:sp>
    </p:spTree>
    <p:extLst>
      <p:ext uri="{BB962C8B-B14F-4D97-AF65-F5344CB8AC3E}">
        <p14:creationId xmlns:p14="http://schemas.microsoft.com/office/powerpoint/2010/main" val="23894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Tomita was Japan’s greatest composer of electronic music. Nominated for 4 </a:t>
            </a:r>
            <a:r>
              <a:rPr lang="en-CA" sz="1200" kern="1200" baseline="0" dirty="0">
                <a:solidFill>
                  <a:schemeClr val="tx1"/>
                </a:solidFill>
                <a:effectLst/>
                <a:latin typeface="+mn-lt"/>
                <a:ea typeface="+mn-ea"/>
                <a:cs typeface="+mn-cs"/>
              </a:rPr>
              <a:t>Grammy awards for his first record on a Moog III Synthesizer, “The Snowflakes are Dancing” (1974), h</a:t>
            </a:r>
            <a:r>
              <a:rPr lang="en-CA" sz="1200" kern="1200" dirty="0">
                <a:solidFill>
                  <a:schemeClr val="tx1"/>
                </a:solidFill>
                <a:effectLst/>
                <a:latin typeface="+mn-lt"/>
                <a:ea typeface="+mn-ea"/>
                <a:cs typeface="+mn-cs"/>
              </a:rPr>
              <a:t>e scored work for some of the first anime, by </a:t>
            </a:r>
            <a:r>
              <a:rPr lang="en-CA" sz="1200" kern="1200" dirty="0" err="1">
                <a:solidFill>
                  <a:schemeClr val="tx1"/>
                </a:solidFill>
                <a:effectLst/>
                <a:latin typeface="+mn-lt"/>
                <a:ea typeface="+mn-ea"/>
                <a:cs typeface="+mn-cs"/>
              </a:rPr>
              <a:t>Tetsuka</a:t>
            </a:r>
            <a:r>
              <a:rPr lang="en-CA" sz="1200" kern="1200" dirty="0">
                <a:solidFill>
                  <a:schemeClr val="tx1"/>
                </a:solidFill>
                <a:effectLst/>
                <a:latin typeface="+mn-lt"/>
                <a:ea typeface="+mn-ea"/>
                <a:cs typeface="+mn-cs"/>
              </a:rPr>
              <a:t> Osamu, and music for Sakamoto </a:t>
            </a:r>
            <a:r>
              <a:rPr lang="en-CA" sz="1200" kern="1200" dirty="0" err="1">
                <a:solidFill>
                  <a:schemeClr val="tx1"/>
                </a:solidFill>
                <a:effectLst/>
                <a:latin typeface="+mn-lt"/>
                <a:ea typeface="+mn-ea"/>
                <a:cs typeface="+mn-cs"/>
              </a:rPr>
              <a:t>Ryūichi</a:t>
            </a:r>
            <a:r>
              <a:rPr lang="en-CA" sz="1200" kern="1200" dirty="0">
                <a:solidFill>
                  <a:schemeClr val="tx1"/>
                </a:solidFill>
                <a:effectLst/>
                <a:latin typeface="+mn-lt"/>
                <a:ea typeface="+mn-ea"/>
                <a:cs typeface="+mn-cs"/>
              </a:rPr>
              <a:t> and Stevie Wonder.</a:t>
            </a:r>
            <a:r>
              <a:rPr lang="en-CA" sz="1200" kern="1200" baseline="0" dirty="0">
                <a:solidFill>
                  <a:schemeClr val="tx1"/>
                </a:solidFill>
                <a:effectLst/>
                <a:latin typeface="+mn-lt"/>
                <a:ea typeface="+mn-ea"/>
                <a:cs typeface="+mn-cs"/>
              </a:rPr>
              <a:t> He </a:t>
            </a:r>
            <a:r>
              <a:rPr lang="en-CA" sz="1200" kern="1200" dirty="0">
                <a:solidFill>
                  <a:schemeClr val="tx1"/>
                </a:solidFill>
                <a:effectLst/>
                <a:latin typeface="+mn-lt"/>
                <a:ea typeface="+mn-ea"/>
                <a:cs typeface="+mn-cs"/>
              </a:rPr>
              <a:t>passed away earlier this year. His last project was</a:t>
            </a:r>
            <a:r>
              <a:rPr lang="en-CA" sz="1200" kern="1200" baseline="0" dirty="0">
                <a:solidFill>
                  <a:schemeClr val="tx1"/>
                </a:solidFill>
                <a:effectLst/>
                <a:latin typeface="+mn-lt"/>
                <a:ea typeface="+mn-ea"/>
                <a:cs typeface="+mn-cs"/>
              </a:rPr>
              <a:t> another collaboration with </a:t>
            </a:r>
            <a:r>
              <a:rPr lang="en-CA" sz="1200" kern="1200" baseline="0" dirty="0" err="1">
                <a:solidFill>
                  <a:schemeClr val="tx1"/>
                </a:solidFill>
                <a:effectLst/>
                <a:latin typeface="+mn-lt"/>
                <a:ea typeface="+mn-ea"/>
                <a:cs typeface="+mn-cs"/>
              </a:rPr>
              <a:t>Hatsune</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Miku</a:t>
            </a:r>
            <a:r>
              <a:rPr lang="en-CA" sz="1200" kern="1200" baseline="0" dirty="0">
                <a:solidFill>
                  <a:schemeClr val="tx1"/>
                </a:solidFill>
                <a:effectLst/>
                <a:latin typeface="+mn-lt"/>
                <a:ea typeface="+mn-ea"/>
                <a:cs typeface="+mn-cs"/>
              </a:rPr>
              <a:t> and </a:t>
            </a:r>
            <a:r>
              <a:rPr lang="en-CA" sz="1200" kern="1200" baseline="0" dirty="0" err="1">
                <a:solidFill>
                  <a:schemeClr val="tx1"/>
                </a:solidFill>
                <a:effectLst/>
                <a:latin typeface="+mn-lt"/>
                <a:ea typeface="+mn-ea"/>
                <a:cs typeface="+mn-cs"/>
              </a:rPr>
              <a:t>Crypton</a:t>
            </a:r>
            <a:r>
              <a:rPr lang="en-CA" sz="1200" kern="1200" baseline="0" dirty="0">
                <a:solidFill>
                  <a:schemeClr val="tx1"/>
                </a:solidFill>
                <a:effectLst/>
                <a:latin typeface="+mn-lt"/>
                <a:ea typeface="+mn-ea"/>
                <a:cs typeface="+mn-cs"/>
              </a:rPr>
              <a:t> Media, “Dr. </a:t>
            </a:r>
            <a:r>
              <a:rPr lang="en-CA" sz="1200" kern="1200" baseline="0" dirty="0" err="1">
                <a:solidFill>
                  <a:schemeClr val="tx1"/>
                </a:solidFill>
                <a:effectLst/>
                <a:latin typeface="+mn-lt"/>
                <a:ea typeface="+mn-ea"/>
                <a:cs typeface="+mn-cs"/>
              </a:rPr>
              <a:t>Coppelius</a:t>
            </a:r>
            <a:r>
              <a:rPr lang="en-CA" sz="1200" kern="1200" baseline="0" dirty="0">
                <a:solidFill>
                  <a:schemeClr val="tx1"/>
                </a:solidFill>
                <a:effectLst/>
                <a:latin typeface="+mn-lt"/>
                <a:ea typeface="+mn-ea"/>
                <a:cs typeface="+mn-cs"/>
              </a:rPr>
              <a:t>,” premiering posthumously at Orchard Hall in </a:t>
            </a:r>
            <a:r>
              <a:rPr lang="en-CA" sz="1200" kern="1200" baseline="0" dirty="0" err="1">
                <a:solidFill>
                  <a:schemeClr val="tx1"/>
                </a:solidFill>
                <a:effectLst/>
                <a:latin typeface="+mn-lt"/>
                <a:ea typeface="+mn-ea"/>
                <a:cs typeface="+mn-cs"/>
              </a:rPr>
              <a:t>Bunkamura</a:t>
            </a:r>
            <a:r>
              <a:rPr lang="en-CA" sz="1200" kern="1200" baseline="0" dirty="0">
                <a:solidFill>
                  <a:schemeClr val="tx1"/>
                </a:solidFill>
                <a:effectLst/>
                <a:latin typeface="+mn-lt"/>
                <a:ea typeface="+mn-ea"/>
                <a:cs typeface="+mn-cs"/>
              </a:rPr>
              <a:t>, Tokyo, November 11 &amp; 12, 2016. There are no details on what the production is about, but a safe bet is E.T.A. Hoffman’s Der Sandman.</a:t>
            </a:r>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11</a:t>
            </a:fld>
            <a:endParaRPr lang="en-US"/>
          </a:p>
        </p:txBody>
      </p:sp>
    </p:spTree>
    <p:extLst>
      <p:ext uri="{BB962C8B-B14F-4D97-AF65-F5344CB8AC3E}">
        <p14:creationId xmlns:p14="http://schemas.microsoft.com/office/powerpoint/2010/main" val="224873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 1973, composer</a:t>
            </a:r>
            <a:r>
              <a:rPr lang="en-US" baseline="0" dirty="0"/>
              <a:t> of electronic music and leader of the band ATAK. His opera THE END (premiered May 2013 at Orchard Hall in </a:t>
            </a:r>
            <a:r>
              <a:rPr lang="en-US" baseline="0" dirty="0" err="1"/>
              <a:t>Bunkamura</a:t>
            </a:r>
            <a:r>
              <a:rPr lang="en-US" baseline="0" dirty="0"/>
              <a:t>) was created as a homage to his wife Maria, who died in 2008. Performed this August in Hamburg at the International Summer Festival </a:t>
            </a:r>
            <a:r>
              <a:rPr lang="en-US" baseline="0" dirty="0" err="1"/>
              <a:t>Kampnagel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4A1E375C-901F-F146-ABCC-A5213C1EDB38}" type="slidenum">
              <a:rPr lang="en-US" smtClean="0"/>
              <a:t>12</a:t>
            </a:fld>
            <a:endParaRPr lang="en-US"/>
          </a:p>
        </p:txBody>
      </p:sp>
    </p:spTree>
    <p:extLst>
      <p:ext uri="{BB962C8B-B14F-4D97-AF65-F5344CB8AC3E}">
        <p14:creationId xmlns:p14="http://schemas.microsoft.com/office/powerpoint/2010/main" val="13776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C106985-180A-BD4F-A5C3-3321161732C2}" type="datetimeFigureOut">
              <a:rPr lang="en-US" smtClean="0"/>
              <a:pPr/>
              <a:t>6/6/19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7CC652-A623-41D2-B0ED-8F1D217186B4}"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106985-180A-BD4F-A5C3-3321161732C2}"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61F1-D110-3444-8876-285A290900AE}"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106985-180A-BD4F-A5C3-3321161732C2}" type="datetimeFigureOut">
              <a:rPr lang="en-US" smtClean="0"/>
              <a:pPr/>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61F1-D110-3444-8876-285A290900AE}"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AC106985-180A-BD4F-A5C3-3321161732C2}" type="datetimeFigureOut">
              <a:rPr lang="en-US" smtClean="0"/>
              <a:pPr/>
              <a:t>6/6/19</a:t>
            </a:fld>
            <a:endParaRPr lang="en-US"/>
          </a:p>
        </p:txBody>
      </p:sp>
      <p:sp>
        <p:nvSpPr>
          <p:cNvPr id="9" name="Slide Number Placeholder 8"/>
          <p:cNvSpPr>
            <a:spLocks noGrp="1"/>
          </p:cNvSpPr>
          <p:nvPr>
            <p:ph type="sldNum" sz="quarter" idx="15"/>
          </p:nvPr>
        </p:nvSpPr>
        <p:spPr/>
        <p:txBody>
          <a:bodyPr rtlCol="0"/>
          <a:lstStyle/>
          <a:p>
            <a:fld id="{31CF61F1-D110-3444-8876-285A290900AE}" type="slidenum">
              <a:rPr lang="en-US" smtClean="0"/>
              <a:pPr/>
              <a:t>‹Nr.›</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C106985-180A-BD4F-A5C3-3321161732C2}" type="datetimeFigureOut">
              <a:rPr lang="en-US" smtClean="0"/>
              <a:pPr/>
              <a:t>6/6/19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361A3BC-1721-41A9-A28E-3ABDE20B2BF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C106985-180A-BD4F-A5C3-3321161732C2}" type="datetimeFigureOut">
              <a:rPr lang="en-US" smtClean="0"/>
              <a:pPr/>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61F1-D110-3444-8876-285A290900AE}" type="slidenum">
              <a:rPr lang="en-US" smtClean="0"/>
              <a:pPr/>
              <a:t>‹Nr.›</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C106985-180A-BD4F-A5C3-3321161732C2}" type="datetimeFigureOut">
              <a:rPr lang="en-US" smtClean="0"/>
              <a:pPr/>
              <a:t>6/6/19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F61F1-D110-3444-8876-285A290900AE}" type="slidenum">
              <a:rPr lang="en-US" smtClean="0"/>
              <a:pPr/>
              <a:t>‹Nr.›</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AC106985-180A-BD4F-A5C3-3321161732C2}" type="datetimeFigureOut">
              <a:rPr lang="en-US" smtClean="0"/>
              <a:pPr/>
              <a:t>6/6/19</a:t>
            </a:fld>
            <a:endParaRPr lang="en-US"/>
          </a:p>
        </p:txBody>
      </p:sp>
      <p:sp>
        <p:nvSpPr>
          <p:cNvPr id="7" name="Slide Number Placeholder 6"/>
          <p:cNvSpPr>
            <a:spLocks noGrp="1"/>
          </p:cNvSpPr>
          <p:nvPr>
            <p:ph type="sldNum" sz="quarter" idx="11"/>
          </p:nvPr>
        </p:nvSpPr>
        <p:spPr/>
        <p:txBody>
          <a:bodyPr rtlCol="0"/>
          <a:lstStyle/>
          <a:p>
            <a:fld id="{31CF61F1-D110-3444-8876-285A290900AE}" type="slidenum">
              <a:rPr lang="en-US" smtClean="0"/>
              <a:pPr/>
              <a:t>‹Nr.›</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06985-180A-BD4F-A5C3-3321161732C2}" type="datetimeFigureOut">
              <a:rPr lang="en-US" smtClean="0"/>
              <a:pPr/>
              <a:t>6/6/19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F61F1-D110-3444-8876-285A290900AE}"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AC106985-180A-BD4F-A5C3-3321161732C2}" type="datetimeFigureOut">
              <a:rPr lang="en-US" smtClean="0"/>
              <a:pPr/>
              <a:t>6/6/19</a:t>
            </a:fld>
            <a:endParaRPr lang="en-US"/>
          </a:p>
        </p:txBody>
      </p:sp>
      <p:sp>
        <p:nvSpPr>
          <p:cNvPr id="22" name="Slide Number Placeholder 21"/>
          <p:cNvSpPr>
            <a:spLocks noGrp="1"/>
          </p:cNvSpPr>
          <p:nvPr>
            <p:ph type="sldNum" sz="quarter" idx="15"/>
          </p:nvPr>
        </p:nvSpPr>
        <p:spPr/>
        <p:txBody>
          <a:bodyPr rtlCol="0"/>
          <a:lstStyle/>
          <a:p>
            <a:fld id="{31CF61F1-D110-3444-8876-285A290900AE}" type="slidenum">
              <a:rPr lang="en-US" smtClean="0"/>
              <a:pPr/>
              <a:t>‹Nr.›</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C106985-180A-BD4F-A5C3-3321161732C2}" type="datetimeFigureOut">
              <a:rPr lang="en-US" smtClean="0"/>
              <a:pPr/>
              <a:t>6/6/19</a:t>
            </a:fld>
            <a:endParaRPr lang="en-US"/>
          </a:p>
        </p:txBody>
      </p:sp>
      <p:sp>
        <p:nvSpPr>
          <p:cNvPr id="18" name="Slide Number Placeholder 17"/>
          <p:cNvSpPr>
            <a:spLocks noGrp="1"/>
          </p:cNvSpPr>
          <p:nvPr>
            <p:ph type="sldNum" sz="quarter" idx="11"/>
          </p:nvPr>
        </p:nvSpPr>
        <p:spPr/>
        <p:txBody>
          <a:bodyPr rtlCol="0"/>
          <a:lstStyle/>
          <a:p>
            <a:fld id="{31CF61F1-D110-3444-8876-285A290900AE}" type="slidenum">
              <a:rPr lang="en-US" smtClean="0"/>
              <a:pPr/>
              <a:t>‹Nr.›</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C106985-180A-BD4F-A5C3-3321161732C2}" type="datetimeFigureOut">
              <a:rPr lang="en-US" smtClean="0"/>
              <a:pPr/>
              <a:t>6/6/19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CF61F1-D110-3444-8876-285A290900AE}"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orld-wide-butte.biz/index.php?AZUMINO_Appeals%20of%20VOCALOI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dkxSOdklvD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932" y="214058"/>
            <a:ext cx="7772400" cy="124410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000" dirty="0"/>
              <a:t>Simulations of the Human in Contemporary Japanese Theatre: The Case of Hatsune </a:t>
            </a:r>
            <a:r>
              <a:rPr lang="en-US" sz="2000" dirty="0" err="1"/>
              <a:t>Miku</a:t>
            </a:r>
            <a:r>
              <a:rPr lang="en-CA" sz="2000" dirty="0"/>
              <a:t> </a:t>
            </a:r>
            <a:br>
              <a:rPr lang="en-CA" sz="2000" dirty="0"/>
            </a:br>
            <a:endParaRPr lang="en-US" sz="2000" dirty="0"/>
          </a:p>
        </p:txBody>
      </p:sp>
      <p:sp>
        <p:nvSpPr>
          <p:cNvPr id="3" name="Subtitle 2"/>
          <p:cNvSpPr>
            <a:spLocks noGrp="1"/>
          </p:cNvSpPr>
          <p:nvPr>
            <p:ph type="subTitle" idx="1"/>
          </p:nvPr>
        </p:nvSpPr>
        <p:spPr>
          <a:xfrm>
            <a:off x="1969789" y="5546725"/>
            <a:ext cx="6172200" cy="942630"/>
          </a:xfrm>
        </p:spPr>
        <p:txBody>
          <a:bodyPr/>
          <a:lstStyle/>
          <a:p>
            <a:r>
              <a:rPr lang="en-US" dirty="0"/>
              <a:t>Cody Poulton, </a:t>
            </a:r>
          </a:p>
          <a:p>
            <a:r>
              <a:rPr lang="en-US" dirty="0"/>
              <a:t>University of Victoria, Canada</a:t>
            </a:r>
          </a:p>
        </p:txBody>
      </p:sp>
      <p:pic>
        <p:nvPicPr>
          <p:cNvPr id="7" name="Content Placeholder 5" descr="date with minamichan.jpg">
            <a:extLst>
              <a:ext uri="{FF2B5EF4-FFF2-40B4-BE49-F238E27FC236}">
                <a16:creationId xmlns:a16="http://schemas.microsoft.com/office/drawing/2014/main" id="{4C15455D-6CC6-EB47-9BB0-E61738E642AD}"/>
              </a:ext>
            </a:extLst>
          </p:cNvPr>
          <p:cNvPicPr>
            <a:picLocks noChangeAspect="1"/>
          </p:cNvPicPr>
          <p:nvPr/>
        </p:nvPicPr>
        <p:blipFill>
          <a:blip r:embed="rId3">
            <a:extLst>
              <a:ext uri="{28A0092B-C50C-407E-A947-70E740481C1C}">
                <a14:useLocalDpi xmlns:a14="http://schemas.microsoft.com/office/drawing/2010/main" val="0"/>
              </a:ext>
            </a:extLst>
          </a:blip>
          <a:srcRect t="6491" b="6491"/>
          <a:stretch>
            <a:fillRect/>
          </a:stretch>
        </p:blipFill>
        <p:spPr>
          <a:xfrm>
            <a:off x="2413773" y="1458164"/>
            <a:ext cx="6282559" cy="4102093"/>
          </a:xfrm>
          <a:prstGeom prst="rect">
            <a:avLst/>
          </a:prstGeom>
        </p:spPr>
      </p:pic>
    </p:spTree>
    <p:extLst>
      <p:ext uri="{BB962C8B-B14F-4D97-AF65-F5344CB8AC3E}">
        <p14:creationId xmlns:p14="http://schemas.microsoft.com/office/powerpoint/2010/main" val="195428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err="1"/>
              <a:t>Kakehashi</a:t>
            </a:r>
            <a:r>
              <a:rPr lang="en-US" dirty="0"/>
              <a:t> </a:t>
            </a:r>
            <a:r>
              <a:rPr lang="en-US" dirty="0" err="1"/>
              <a:t>Ikutarō</a:t>
            </a:r>
            <a:br>
              <a:rPr lang="en-US" dirty="0"/>
            </a:br>
            <a:endParaRPr lang="en-US" dirty="0"/>
          </a:p>
        </p:txBody>
      </p:sp>
      <p:pic>
        <p:nvPicPr>
          <p:cNvPr id="4" name="Content Placeholder 3" descr="kakehashi.jpg"/>
          <p:cNvPicPr>
            <a:picLocks noGrp="1" noChangeAspect="1"/>
          </p:cNvPicPr>
          <p:nvPr>
            <p:ph sz="quarter" idx="1"/>
          </p:nvPr>
        </p:nvPicPr>
        <p:blipFill>
          <a:blip r:embed="rId3">
            <a:extLst>
              <a:ext uri="{28A0092B-C50C-407E-A947-70E740481C1C}">
                <a14:useLocalDpi xmlns:a14="http://schemas.microsoft.com/office/drawing/2010/main" val="0"/>
              </a:ext>
            </a:extLst>
          </a:blip>
          <a:srcRect l="-26610" r="-26610"/>
          <a:stretch>
            <a:fillRect/>
          </a:stretch>
        </p:blipFill>
        <p:spPr/>
      </p:pic>
    </p:spTree>
    <p:extLst>
      <p:ext uri="{BB962C8B-B14F-4D97-AF65-F5344CB8AC3E}">
        <p14:creationId xmlns:p14="http://schemas.microsoft.com/office/powerpoint/2010/main" val="27158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Tomita Isao</a:t>
            </a:r>
            <a:br>
              <a:rPr lang="en-US" dirty="0"/>
            </a:br>
            <a:endParaRPr lang="en-US" dirty="0"/>
          </a:p>
        </p:txBody>
      </p:sp>
      <p:pic>
        <p:nvPicPr>
          <p:cNvPr id="4" name="Content Placeholder 3" descr="tomita.jpg"/>
          <p:cNvPicPr>
            <a:picLocks noGrp="1" noChangeAspect="1"/>
          </p:cNvPicPr>
          <p:nvPr>
            <p:ph sz="quarter" idx="1"/>
          </p:nvPr>
        </p:nvPicPr>
        <p:blipFill>
          <a:blip r:embed="rId3">
            <a:extLst>
              <a:ext uri="{28A0092B-C50C-407E-A947-70E740481C1C}">
                <a14:useLocalDpi xmlns:a14="http://schemas.microsoft.com/office/drawing/2010/main" val="0"/>
              </a:ext>
            </a:extLst>
          </a:blip>
          <a:srcRect t="1022" b="1022"/>
          <a:stretch>
            <a:fillRect/>
          </a:stretch>
        </p:blipFill>
        <p:spPr/>
      </p:pic>
    </p:spTree>
    <p:extLst>
      <p:ext uri="{BB962C8B-B14F-4D97-AF65-F5344CB8AC3E}">
        <p14:creationId xmlns:p14="http://schemas.microsoft.com/office/powerpoint/2010/main" val="34546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Shibuya </a:t>
            </a:r>
            <a:r>
              <a:rPr lang="en-US" dirty="0" err="1"/>
              <a:t>Keiichirō</a:t>
            </a:r>
            <a:br>
              <a:rPr lang="en-US" dirty="0"/>
            </a:br>
            <a:endParaRPr lang="en-US" dirty="0"/>
          </a:p>
        </p:txBody>
      </p:sp>
      <p:pic>
        <p:nvPicPr>
          <p:cNvPr id="4" name="Content Placeholder 3" descr="shibuya.jpg"/>
          <p:cNvPicPr>
            <a:picLocks noGrp="1" noChangeAspect="1"/>
          </p:cNvPicPr>
          <p:nvPr>
            <p:ph sz="quarter" idx="1"/>
          </p:nvPr>
        </p:nvPicPr>
        <p:blipFill>
          <a:blip r:embed="rId3">
            <a:extLst>
              <a:ext uri="{28A0092B-C50C-407E-A947-70E740481C1C}">
                <a14:useLocalDpi xmlns:a14="http://schemas.microsoft.com/office/drawing/2010/main" val="0"/>
              </a:ext>
            </a:extLst>
          </a:blip>
          <a:srcRect t="17368" b="17368"/>
          <a:stretch>
            <a:fillRect/>
          </a:stretch>
        </p:blipFill>
        <p:spPr/>
      </p:pic>
    </p:spTree>
    <p:extLst>
      <p:ext uri="{BB962C8B-B14F-4D97-AF65-F5344CB8AC3E}">
        <p14:creationId xmlns:p14="http://schemas.microsoft.com/office/powerpoint/2010/main" val="347638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err="1"/>
              <a:t>Vocaloid</a:t>
            </a:r>
            <a:r>
              <a:rPr lang="en-US" dirty="0"/>
              <a:t> Opera, The End</a:t>
            </a:r>
            <a:br>
              <a:rPr lang="en-US" dirty="0"/>
            </a:br>
            <a:endParaRPr lang="en-US" dirty="0"/>
          </a:p>
        </p:txBody>
      </p:sp>
      <p:sp>
        <p:nvSpPr>
          <p:cNvPr id="3" name="Content Placeholder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lstStyle/>
          <a:p>
            <a:endParaRPr lang="en-US" dirty="0"/>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206128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2B38-A8B9-8D47-9463-1A421A65D7F6}"/>
              </a:ext>
            </a:extLst>
          </p:cNvPr>
          <p:cNvSpPr>
            <a:spLocks noGrp="1"/>
          </p:cNvSpPr>
          <p:nvPr>
            <p:ph type="title"/>
          </p:nvPr>
        </p:nvSpPr>
        <p:spPr>
          <a:xfrm>
            <a:off x="457200" y="0"/>
            <a:ext cx="7467600" cy="141763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dirty="0" err="1"/>
              <a:t>Hanakurabe</a:t>
            </a:r>
            <a:r>
              <a:rPr lang="en-US" dirty="0"/>
              <a:t> </a:t>
            </a:r>
            <a:r>
              <a:rPr lang="en-US" dirty="0" err="1"/>
              <a:t>senbonzakura</a:t>
            </a:r>
            <a:br>
              <a:rPr lang="en-US" dirty="0"/>
            </a:br>
            <a:r>
              <a:rPr lang="ja-JP" altLang="en-US" b="1"/>
              <a:t>今昔饗宴千本桜</a:t>
            </a:r>
            <a:br>
              <a:rPr lang="en-US" dirty="0"/>
            </a:br>
            <a:endParaRPr lang="en-US" dirty="0"/>
          </a:p>
        </p:txBody>
      </p:sp>
      <p:pic>
        <p:nvPicPr>
          <p:cNvPr id="6" name="Content Placeholder 5" descr="senbon.jpg">
            <a:extLst>
              <a:ext uri="{FF2B5EF4-FFF2-40B4-BE49-F238E27FC236}">
                <a16:creationId xmlns:a16="http://schemas.microsoft.com/office/drawing/2014/main" id="{BF437EC7-7022-8943-BFC3-5C56798841CF}"/>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01438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01"/>
            <a:ext cx="7467600" cy="1143297"/>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en-US" sz="3556" dirty="0"/>
              <a:t>Thank you!</a:t>
            </a:r>
            <a:br>
              <a:rPr lang="en-US" dirty="0"/>
            </a:br>
            <a:endParaRPr lang="en-US" dirty="0"/>
          </a:p>
        </p:txBody>
      </p:sp>
      <p:pic>
        <p:nvPicPr>
          <p:cNvPr id="7" name="Content Placeholder 6">
            <a:extLst>
              <a:ext uri="{FF2B5EF4-FFF2-40B4-BE49-F238E27FC236}">
                <a16:creationId xmlns:a16="http://schemas.microsoft.com/office/drawing/2014/main" id="{C2AA17A2-60E7-AA47-96E3-DDCE9E4A0467}"/>
              </a:ext>
            </a:extLst>
          </p:cNvPr>
          <p:cNvPicPr>
            <a:picLocks noGrp="1" noChangeAspect="1"/>
          </p:cNvPicPr>
          <p:nvPr>
            <p:ph sz="quarter" idx="1"/>
          </p:nvPr>
        </p:nvPicPr>
        <p:blipFill>
          <a:blip r:embed="rId3"/>
          <a:stretch>
            <a:fillRect/>
          </a:stretch>
        </p:blipFill>
        <p:spPr>
          <a:xfrm>
            <a:off x="1857281" y="1619333"/>
            <a:ext cx="4991753" cy="499175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a:t>A short reading list</a:t>
            </a:r>
            <a:br>
              <a:rPr lang="en-US" dirty="0"/>
            </a:br>
            <a:endParaRPr lang="en-US" dirty="0"/>
          </a:p>
        </p:txBody>
      </p:sp>
      <p:sp>
        <p:nvSpPr>
          <p:cNvPr id="3" name="Content Placeholder 2"/>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CA" dirty="0"/>
              <a:t>Annett, Sandra. “What Can a Vocaloid Do? The </a:t>
            </a:r>
            <a:r>
              <a:rPr lang="en-CA" dirty="0" err="1"/>
              <a:t>Kyara</a:t>
            </a:r>
            <a:r>
              <a:rPr lang="en-CA" dirty="0"/>
              <a:t> as Body Without Organs.” </a:t>
            </a:r>
            <a:r>
              <a:rPr lang="en-CA" dirty="0" err="1"/>
              <a:t>Mechademia</a:t>
            </a:r>
            <a:r>
              <a:rPr lang="en-CA" dirty="0"/>
              <a:t> , Vol. 10 (2015), pp. 163-177.</a:t>
            </a:r>
          </a:p>
          <a:p>
            <a:r>
              <a:rPr lang="mi-NZ" dirty="0"/>
              <a:t>Asano Tatsuya, “Hatsune Miku no raibu to kandō no shōtai-Hatsune Miku ga maiku o nigiri, bokura ga penraito o furu riyu.” </a:t>
            </a:r>
            <a:r>
              <a:rPr lang="mi-NZ" i="1" dirty="0"/>
              <a:t>TOBIO Critiques No. 2</a:t>
            </a:r>
            <a:r>
              <a:rPr lang="mi-NZ" dirty="0"/>
              <a:t> (April 2016), 116-124.</a:t>
            </a:r>
            <a:endParaRPr lang="en-CA" dirty="0"/>
          </a:p>
          <a:p>
            <a:r>
              <a:rPr lang="mi-NZ" dirty="0"/>
              <a:t> </a:t>
            </a:r>
            <a:endParaRPr lang="en-CA" dirty="0"/>
          </a:p>
          <a:p>
            <a:r>
              <a:rPr lang="en-CA" i="1" dirty="0" err="1"/>
              <a:t>Bijutsu</a:t>
            </a:r>
            <a:r>
              <a:rPr lang="en-CA" i="1" dirty="0"/>
              <a:t> </a:t>
            </a:r>
            <a:r>
              <a:rPr lang="en-CA" i="1" dirty="0" err="1"/>
              <a:t>Techō</a:t>
            </a:r>
            <a:r>
              <a:rPr lang="en-CA" dirty="0"/>
              <a:t> (Vol. 26, No. 985 [June 2013) special issue </a:t>
            </a:r>
            <a:r>
              <a:rPr lang="en-CA" i="1" dirty="0"/>
              <a:t>Hatsune </a:t>
            </a:r>
            <a:r>
              <a:rPr lang="en-CA" i="1" dirty="0" err="1"/>
              <a:t>Miku</a:t>
            </a:r>
            <a:r>
              <a:rPr lang="en-CA" i="1" dirty="0"/>
              <a:t>: Nhon </a:t>
            </a:r>
            <a:r>
              <a:rPr lang="en-CA" i="1" dirty="0" err="1"/>
              <a:t>bunka</a:t>
            </a:r>
            <a:r>
              <a:rPr lang="en-CA" i="1" dirty="0"/>
              <a:t> no </a:t>
            </a:r>
            <a:r>
              <a:rPr lang="en-CA" i="1" dirty="0" err="1"/>
              <a:t>kyōshō</a:t>
            </a:r>
            <a:r>
              <a:rPr lang="en-CA" i="1" dirty="0"/>
              <a:t> ka? </a:t>
            </a:r>
            <a:r>
              <a:rPr lang="en-CA" i="1" dirty="0" err="1"/>
              <a:t>Soretomo</a:t>
            </a:r>
            <a:r>
              <a:rPr lang="en-CA" i="1" dirty="0"/>
              <a:t> </a:t>
            </a:r>
            <a:r>
              <a:rPr lang="en-CA" i="1" dirty="0" err="1"/>
              <a:t>sekai</a:t>
            </a:r>
            <a:r>
              <a:rPr lang="en-CA" i="1" dirty="0"/>
              <a:t> no </a:t>
            </a:r>
            <a:r>
              <a:rPr lang="en-CA" i="1" dirty="0" err="1"/>
              <a:t>mirai</a:t>
            </a:r>
            <a:r>
              <a:rPr lang="en-CA" i="1" dirty="0"/>
              <a:t> ka? </a:t>
            </a:r>
            <a:endParaRPr lang="en-CA" dirty="0"/>
          </a:p>
          <a:p>
            <a:r>
              <a:rPr lang="en-CA" dirty="0"/>
              <a:t>“From Outside of Japan”: </a:t>
            </a:r>
            <a:r>
              <a:rPr lang="en-CA" u="sng" dirty="0">
                <a:hlinkClick r:id="rId3"/>
              </a:rPr>
              <a:t>http://world-wide-butte.biz/index.php?AZUMINO_Appeals%20of%20VOCALOID</a:t>
            </a:r>
            <a:r>
              <a:rPr lang="en-CA" dirty="0"/>
              <a:t> (accessed 16.6.16.</a:t>
            </a:r>
          </a:p>
          <a:p>
            <a:r>
              <a:rPr lang="en-CA" dirty="0"/>
              <a:t>Greenwood, Forrest. “A spectral pop star takes the stage: Hatsune </a:t>
            </a:r>
            <a:r>
              <a:rPr lang="en-CA" dirty="0" err="1"/>
              <a:t>Miku</a:t>
            </a:r>
            <a:r>
              <a:rPr lang="en-CA" dirty="0"/>
              <a:t> and the materialization of the ephemeral in contemporary otaku culture. Spectator. 33: 1 (Spring 2013), 10-17.</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274638"/>
            <a:ext cx="7467600" cy="619931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endParaRPr lang="en-US" dirty="0"/>
          </a:p>
          <a:p>
            <a:r>
              <a:rPr lang="en-CA" dirty="0"/>
              <a:t>Interview with Tomita Isao, composer of the </a:t>
            </a:r>
            <a:r>
              <a:rPr lang="en-CA" dirty="0" err="1"/>
              <a:t>Ihatov</a:t>
            </a:r>
            <a:r>
              <a:rPr lang="en-CA" dirty="0"/>
              <a:t> Symphony starring Hatsune </a:t>
            </a:r>
            <a:r>
              <a:rPr lang="en-CA" dirty="0" err="1"/>
              <a:t>Miku</a:t>
            </a:r>
            <a:r>
              <a:rPr lang="en-CA" dirty="0"/>
              <a:t>.</a:t>
            </a:r>
          </a:p>
          <a:p>
            <a:r>
              <a:rPr lang="en-CA" dirty="0" err="1"/>
              <a:t>Jørgensen</a:t>
            </a:r>
            <a:r>
              <a:rPr lang="en-CA" dirty="0"/>
              <a:t>, </a:t>
            </a:r>
            <a:r>
              <a:rPr lang="en-CA" dirty="0" err="1"/>
              <a:t>Stina</a:t>
            </a:r>
            <a:r>
              <a:rPr lang="en-CA" dirty="0"/>
              <a:t> Marie </a:t>
            </a:r>
            <a:r>
              <a:rPr lang="en-CA" dirty="0" err="1"/>
              <a:t>Hasse</a:t>
            </a:r>
            <a:r>
              <a:rPr lang="en-CA" dirty="0"/>
              <a:t>; </a:t>
            </a:r>
            <a:r>
              <a:rPr lang="en-CA" dirty="0" err="1"/>
              <a:t>Vitting-Seerup</a:t>
            </a:r>
            <a:r>
              <a:rPr lang="en-CA" dirty="0"/>
              <a:t>, Sabrina; </a:t>
            </a:r>
            <a:r>
              <a:rPr lang="en-CA" dirty="0" err="1"/>
              <a:t>Wallevik</a:t>
            </a:r>
            <a:r>
              <a:rPr lang="en-CA" dirty="0"/>
              <a:t>, Katrine. “Hatsune </a:t>
            </a:r>
            <a:r>
              <a:rPr lang="en-CA" dirty="0" err="1"/>
              <a:t>Miku</a:t>
            </a:r>
            <a:r>
              <a:rPr lang="en-CA" dirty="0"/>
              <a:t>: an uncertain image,” </a:t>
            </a:r>
            <a:r>
              <a:rPr lang="en-CA" i="1" dirty="0"/>
              <a:t>Digital Creativity</a:t>
            </a:r>
            <a:r>
              <a:rPr lang="en-CA" dirty="0"/>
              <a:t>, 28:4  (2017), 318-331. </a:t>
            </a:r>
          </a:p>
          <a:p>
            <a:r>
              <a:rPr lang="en-CA" dirty="0"/>
              <a:t>Kawasaki, Yuka. “</a:t>
            </a:r>
            <a:r>
              <a:rPr lang="en-CA" dirty="0" err="1"/>
              <a:t>Butai</a:t>
            </a:r>
            <a:r>
              <a:rPr lang="en-CA" dirty="0"/>
              <a:t> </a:t>
            </a:r>
            <a:r>
              <a:rPr lang="en-CA" dirty="0" err="1"/>
              <a:t>ni</a:t>
            </a:r>
            <a:r>
              <a:rPr lang="en-CA" dirty="0"/>
              <a:t> </a:t>
            </a:r>
            <a:r>
              <a:rPr lang="en-CA" dirty="0" err="1"/>
              <a:t>furitatsu</a:t>
            </a:r>
            <a:r>
              <a:rPr lang="en-CA" dirty="0"/>
              <a:t> VOCALOID: </a:t>
            </a:r>
            <a:r>
              <a:rPr lang="en-CA" dirty="0" err="1"/>
              <a:t>Joyū</a:t>
            </a:r>
            <a:r>
              <a:rPr lang="en-CA" dirty="0"/>
              <a:t> </a:t>
            </a:r>
            <a:r>
              <a:rPr lang="en-CA" dirty="0" err="1"/>
              <a:t>toshite</a:t>
            </a:r>
            <a:r>
              <a:rPr lang="en-CA" dirty="0"/>
              <a:t> no Hatsune </a:t>
            </a:r>
            <a:r>
              <a:rPr lang="en-CA" dirty="0" err="1"/>
              <a:t>Miku</a:t>
            </a:r>
            <a:r>
              <a:rPr lang="en-CA" dirty="0"/>
              <a:t> </a:t>
            </a:r>
            <a:r>
              <a:rPr lang="en-CA" dirty="0" err="1"/>
              <a:t>wa</a:t>
            </a:r>
            <a:r>
              <a:rPr lang="en-CA" dirty="0"/>
              <a:t> </a:t>
            </a:r>
            <a:r>
              <a:rPr lang="en-CA" dirty="0" err="1"/>
              <a:t>sonzai</a:t>
            </a:r>
            <a:r>
              <a:rPr lang="en-CA" dirty="0"/>
              <a:t> </a:t>
            </a:r>
            <a:r>
              <a:rPr lang="en-CA" dirty="0" err="1"/>
              <a:t>shiuru</a:t>
            </a:r>
            <a:r>
              <a:rPr lang="en-CA" dirty="0"/>
              <a:t> ka.” </a:t>
            </a:r>
            <a:r>
              <a:rPr lang="ja-JP" altLang="en-US"/>
              <a:t>日本学報</a:t>
            </a:r>
            <a:r>
              <a:rPr lang="en-CA" dirty="0"/>
              <a:t>. 34 (2015), p.109-134.</a:t>
            </a:r>
          </a:p>
          <a:p>
            <a:r>
              <a:rPr lang="en-CA" dirty="0"/>
              <a:t>Nakayama Osamu), “Hirata </a:t>
            </a:r>
            <a:r>
              <a:rPr lang="en-CA" dirty="0" err="1"/>
              <a:t>Oriza</a:t>
            </a:r>
            <a:r>
              <a:rPr lang="en-CA" dirty="0"/>
              <a:t>/Hatsune </a:t>
            </a:r>
            <a:r>
              <a:rPr lang="en-CA" dirty="0" err="1"/>
              <a:t>Miku</a:t>
            </a:r>
            <a:r>
              <a:rPr lang="en-CA" dirty="0"/>
              <a:t>/</a:t>
            </a:r>
            <a:r>
              <a:rPr lang="en-CA" dirty="0" err="1"/>
              <a:t>Robotto</a:t>
            </a:r>
            <a:r>
              <a:rPr lang="en-CA" dirty="0"/>
              <a:t> </a:t>
            </a:r>
            <a:r>
              <a:rPr lang="en-CA" dirty="0" err="1"/>
              <a:t>Engeki</a:t>
            </a:r>
            <a:r>
              <a:rPr lang="en-CA" dirty="0"/>
              <a:t>,” </a:t>
            </a:r>
            <a:r>
              <a:rPr lang="en-CA" i="1" dirty="0"/>
              <a:t>Theater Arts</a:t>
            </a:r>
            <a:r>
              <a:rPr lang="en-CA" dirty="0"/>
              <a:t> No. 55 (2013), 15-22:</a:t>
            </a:r>
          </a:p>
          <a:p>
            <a:r>
              <a:rPr lang="mi-NZ" dirty="0"/>
              <a:t> Sone, Yuji. </a:t>
            </a:r>
            <a:r>
              <a:rPr lang="mi-NZ" i="1" dirty="0"/>
              <a:t>Japanese Robot Culture</a:t>
            </a:r>
            <a:r>
              <a:rPr lang="mi-NZ" dirty="0"/>
              <a:t>. Palgrave Macmillan, 2017.</a:t>
            </a:r>
            <a:endParaRPr lang="en-CA" dirty="0"/>
          </a:p>
          <a:p>
            <a:r>
              <a:rPr lang="mi-NZ" dirty="0"/>
              <a:t>Yuan, Meilin. “The Humanity of Virtual Beings.” Unpublished paper, 2018.</a:t>
            </a:r>
            <a:endParaRPr lang="en-CA" dirty="0"/>
          </a:p>
          <a:p>
            <a:endParaRPr lang="en-CA"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B3F4-2946-4B45-A857-8F89885B0D46}"/>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err="1"/>
              <a:t>Mindar</a:t>
            </a:r>
            <a:r>
              <a:rPr lang="en-US" dirty="0"/>
              <a:t>, the Android Kannon at </a:t>
            </a:r>
            <a:r>
              <a:rPr lang="en-US" dirty="0" err="1"/>
              <a:t>Kōdaiji</a:t>
            </a:r>
            <a:r>
              <a:rPr lang="en-US" dirty="0"/>
              <a:t> </a:t>
            </a:r>
          </a:p>
        </p:txBody>
      </p:sp>
      <p:pic>
        <p:nvPicPr>
          <p:cNvPr id="5" name="Content Placeholder 4">
            <a:extLst>
              <a:ext uri="{FF2B5EF4-FFF2-40B4-BE49-F238E27FC236}">
                <a16:creationId xmlns:a16="http://schemas.microsoft.com/office/drawing/2014/main" id="{DBBF9513-86C7-3749-A838-433D81907D7D}"/>
              </a:ext>
            </a:extLst>
          </p:cNvPr>
          <p:cNvPicPr>
            <a:picLocks noGrp="1" noChangeAspect="1"/>
          </p:cNvPicPr>
          <p:nvPr>
            <p:ph sz="quarter" idx="1"/>
          </p:nvPr>
        </p:nvPicPr>
        <p:blipFill>
          <a:blip r:embed="rId3"/>
          <a:stretch>
            <a:fillRect/>
          </a:stretch>
        </p:blipFill>
        <p:spPr>
          <a:xfrm>
            <a:off x="2363391" y="1600200"/>
            <a:ext cx="3655218" cy="4873625"/>
          </a:xfrm>
        </p:spPr>
      </p:pic>
    </p:spTree>
    <p:extLst>
      <p:ext uri="{BB962C8B-B14F-4D97-AF65-F5344CB8AC3E}">
        <p14:creationId xmlns:p14="http://schemas.microsoft.com/office/powerpoint/2010/main" val="9251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F265-D60C-B44A-A55D-BD459D838E71}"/>
              </a:ext>
            </a:extLst>
          </p:cNvPr>
          <p:cNvSpPr>
            <a:spLocks noGrp="1"/>
          </p:cNvSpPr>
          <p:nvPr>
            <p:ph type="title"/>
          </p:nvPr>
        </p:nvSpPr>
        <p:spPr/>
        <p:txBody>
          <a:bodyPr>
            <a:normAutofit/>
          </a:bodyPr>
          <a:lstStyle/>
          <a:p>
            <a:pPr algn="ctr"/>
            <a:r>
              <a:rPr lang="en-US" dirty="0"/>
              <a:t>Two trends in contemporary performance</a:t>
            </a:r>
          </a:p>
        </p:txBody>
      </p:sp>
      <p:sp>
        <p:nvSpPr>
          <p:cNvPr id="3" name="Content Placeholder 2">
            <a:extLst>
              <a:ext uri="{FF2B5EF4-FFF2-40B4-BE49-F238E27FC236}">
                <a16:creationId xmlns:a16="http://schemas.microsoft.com/office/drawing/2014/main" id="{6A234368-E004-2E4F-B384-0E70E7EC3B78}"/>
              </a:ext>
            </a:extLst>
          </p:cNvPr>
          <p:cNvSpPr>
            <a:spLocks noGrp="1"/>
          </p:cNvSpPr>
          <p:nvPr>
            <p:ph sz="quarter" idx="1"/>
          </p:nvPr>
        </p:nvSpPr>
        <p:spPr/>
        <p:txBody>
          <a:bodyPr/>
          <a:lstStyle/>
          <a:p>
            <a:endParaRPr lang="en-US" dirty="0"/>
          </a:p>
          <a:p>
            <a:r>
              <a:rPr lang="en-US" b="1" dirty="0"/>
              <a:t>Aesthetics of Absence </a:t>
            </a:r>
            <a:r>
              <a:rPr lang="en-US" dirty="0"/>
              <a:t>(Heiner Goebbels, Kris </a:t>
            </a:r>
            <a:r>
              <a:rPr lang="en-US" dirty="0" err="1"/>
              <a:t>Verdonck</a:t>
            </a:r>
            <a:r>
              <a:rPr lang="en-US" dirty="0"/>
              <a:t>, Yamashiro Daisuke, Okada </a:t>
            </a:r>
            <a:r>
              <a:rPr lang="en-US" dirty="0" err="1"/>
              <a:t>Toshiki</a:t>
            </a:r>
            <a:r>
              <a:rPr lang="en-US" dirty="0"/>
              <a:t>, </a:t>
            </a:r>
            <a:r>
              <a:rPr lang="en-US" dirty="0" err="1"/>
              <a:t>Takayama</a:t>
            </a:r>
            <a:r>
              <a:rPr lang="en-US" dirty="0"/>
              <a:t> Akira, et al.)</a:t>
            </a:r>
          </a:p>
          <a:p>
            <a:endParaRPr lang="en-US" dirty="0"/>
          </a:p>
          <a:p>
            <a:r>
              <a:rPr lang="en-US" b="1" dirty="0"/>
              <a:t>Aesthetics of Presence </a:t>
            </a:r>
            <a:r>
              <a:rPr lang="en-US" dirty="0"/>
              <a:t>(Marina </a:t>
            </a:r>
            <a:r>
              <a:rPr lang="en-US" dirty="0" err="1"/>
              <a:t>Abramovic</a:t>
            </a:r>
            <a:r>
              <a:rPr lang="en-US" dirty="0"/>
              <a:t>, Ishiguro Hiroshi, Hatsune </a:t>
            </a:r>
            <a:r>
              <a:rPr lang="en-US" dirty="0" err="1"/>
              <a:t>Miku</a:t>
            </a:r>
            <a:r>
              <a:rPr lang="en-US" dirty="0"/>
              <a:t> …)</a:t>
            </a:r>
          </a:p>
        </p:txBody>
      </p:sp>
    </p:spTree>
    <p:extLst>
      <p:ext uri="{BB962C8B-B14F-4D97-AF65-F5344CB8AC3E}">
        <p14:creationId xmlns:p14="http://schemas.microsoft.com/office/powerpoint/2010/main" val="51693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lgn="ctr"/>
            <a:r>
              <a:rPr lang="en-US" dirty="0"/>
              <a:t>AKB 48: </a:t>
            </a:r>
            <a:br>
              <a:rPr lang="en-US" dirty="0"/>
            </a:br>
            <a:r>
              <a:rPr lang="en-US" dirty="0"/>
              <a:t>A whole pack of idols</a:t>
            </a:r>
          </a:p>
        </p:txBody>
      </p:sp>
      <p:pic>
        <p:nvPicPr>
          <p:cNvPr id="4" name="Content Placeholder 3" descr="AKB.jpg"/>
          <p:cNvPicPr>
            <a:picLocks noGrp="1" noChangeAspect="1"/>
          </p:cNvPicPr>
          <p:nvPr>
            <p:ph sz="quarter" idx="1"/>
          </p:nvPr>
        </p:nvPicPr>
        <p:blipFill>
          <a:blip r:embed="rId2">
            <a:extLst>
              <a:ext uri="{28A0092B-C50C-407E-A947-70E740481C1C}">
                <a14:useLocalDpi xmlns:a14="http://schemas.microsoft.com/office/drawing/2010/main" val="0"/>
              </a:ext>
            </a:extLst>
          </a:blip>
          <a:srcRect t="6491" b="6491"/>
          <a:stretch>
            <a:fillRect/>
          </a:stretch>
        </p:blipFill>
        <p:spPr/>
      </p:pic>
    </p:spTree>
    <p:extLst>
      <p:ext uri="{BB962C8B-B14F-4D97-AF65-F5344CB8AC3E}">
        <p14:creationId xmlns:p14="http://schemas.microsoft.com/office/powerpoint/2010/main" val="205180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dirty="0"/>
              <a:t>A Perfect human:</a:t>
            </a:r>
            <a:br>
              <a:rPr lang="en-US" dirty="0"/>
            </a:br>
            <a:r>
              <a:rPr lang="en-US" dirty="0"/>
              <a:t>Virtual Idol </a:t>
            </a:r>
            <a:r>
              <a:rPr lang="en-US" dirty="0" err="1"/>
              <a:t>Eguchi</a:t>
            </a:r>
            <a:r>
              <a:rPr lang="en-US" dirty="0"/>
              <a:t> </a:t>
            </a:r>
            <a:r>
              <a:rPr lang="en-US" dirty="0" err="1"/>
              <a:t>Aimi</a:t>
            </a:r>
            <a:r>
              <a:rPr lang="en-US" dirty="0"/>
              <a:t>, of AKB 48</a:t>
            </a:r>
          </a:p>
        </p:txBody>
      </p:sp>
      <p:pic>
        <p:nvPicPr>
          <p:cNvPr id="4" name="Content Placeholder 3" descr="江口愛実.jpg"/>
          <p:cNvPicPr>
            <a:picLocks noGrp="1" noChangeAspect="1"/>
          </p:cNvPicPr>
          <p:nvPr>
            <p:ph sz="quarter" idx="1"/>
          </p:nvPr>
        </p:nvPicPr>
        <p:blipFill>
          <a:blip r:embed="rId3">
            <a:extLst>
              <a:ext uri="{28A0092B-C50C-407E-A947-70E740481C1C}">
                <a14:useLocalDpi xmlns:a14="http://schemas.microsoft.com/office/drawing/2010/main" val="0"/>
              </a:ext>
            </a:extLst>
          </a:blip>
          <a:srcRect l="6906" r="6906"/>
          <a:stretch>
            <a:fillRect/>
          </a:stretch>
        </p:blipFill>
        <p:spPr>
          <a:xfrm>
            <a:off x="620026" y="1432926"/>
            <a:ext cx="7021911" cy="4582872"/>
          </a:xfrm>
        </p:spPr>
      </p:pic>
      <p:sp>
        <p:nvSpPr>
          <p:cNvPr id="3" name="TextBox 2"/>
          <p:cNvSpPr txBox="1"/>
          <p:nvPr/>
        </p:nvSpPr>
        <p:spPr>
          <a:xfrm>
            <a:off x="620026" y="6015798"/>
            <a:ext cx="5424607" cy="1200329"/>
          </a:xfrm>
          <a:prstGeom prst="rect">
            <a:avLst/>
          </a:prstGeom>
          <a:noFill/>
        </p:spPr>
        <p:txBody>
          <a:bodyPr wrap="none" rtlCol="0">
            <a:spAutoFit/>
          </a:bodyPr>
          <a:lstStyle/>
          <a:p>
            <a:r>
              <a:rPr lang="en-US" dirty="0"/>
              <a:t>The making of </a:t>
            </a:r>
            <a:r>
              <a:rPr lang="en-US" dirty="0" err="1"/>
              <a:t>Aimi</a:t>
            </a:r>
            <a:r>
              <a:rPr lang="en-US" dirty="0"/>
              <a:t>:</a:t>
            </a:r>
          </a:p>
          <a:p>
            <a:r>
              <a:rPr lang="en-US" dirty="0">
                <a:hlinkClick r:id="rId4"/>
              </a:rPr>
              <a:t>https://www.youtube.com/watch?v=dkxSOdklvDs</a:t>
            </a:r>
            <a:endParaRPr lang="en-US" dirty="0"/>
          </a:p>
          <a:p>
            <a:endParaRPr lang="en-US" dirty="0"/>
          </a:p>
          <a:p>
            <a:endParaRPr lang="en-US" dirty="0"/>
          </a:p>
        </p:txBody>
      </p:sp>
    </p:spTree>
    <p:extLst>
      <p:ext uri="{BB962C8B-B14F-4D97-AF65-F5344CB8AC3E}">
        <p14:creationId xmlns:p14="http://schemas.microsoft.com/office/powerpoint/2010/main" val="136542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lgn="ctr"/>
            <a:r>
              <a:rPr lang="en-US" dirty="0" err="1"/>
              <a:t>Haga</a:t>
            </a:r>
            <a:r>
              <a:rPr lang="en-US" dirty="0"/>
              <a:t> </a:t>
            </a:r>
            <a:r>
              <a:rPr lang="en-US" dirty="0" err="1"/>
              <a:t>Yui</a:t>
            </a:r>
            <a:r>
              <a:rPr lang="en-US" dirty="0"/>
              <a:t> </a:t>
            </a:r>
            <a:br>
              <a:rPr lang="en-US" dirty="0"/>
            </a:br>
            <a:r>
              <a:rPr lang="en-US" dirty="0"/>
              <a:t>the first virtual idol (1989)</a:t>
            </a:r>
          </a:p>
        </p:txBody>
      </p:sp>
      <p:pic>
        <p:nvPicPr>
          <p:cNvPr id="4" name="Content Placeholder 3" descr="yuicd.jpg"/>
          <p:cNvPicPr>
            <a:picLocks noGrp="1" noChangeAspect="1"/>
          </p:cNvPicPr>
          <p:nvPr>
            <p:ph sz="quarter" idx="1"/>
          </p:nvPr>
        </p:nvPicPr>
        <p:blipFill>
          <a:blip r:embed="rId2">
            <a:extLst>
              <a:ext uri="{28A0092B-C50C-407E-A947-70E740481C1C}">
                <a14:useLocalDpi xmlns:a14="http://schemas.microsoft.com/office/drawing/2010/main" val="0"/>
              </a:ext>
            </a:extLst>
          </a:blip>
          <a:srcRect l="10008" r="10008"/>
          <a:stretch>
            <a:fillRect/>
          </a:stretch>
        </p:blipFill>
        <p:spPr/>
      </p:pic>
    </p:spTree>
    <p:extLst>
      <p:ext uri="{BB962C8B-B14F-4D97-AF65-F5344CB8AC3E}">
        <p14:creationId xmlns:p14="http://schemas.microsoft.com/office/powerpoint/2010/main" val="134608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style>
          <a:lnRef idx="1">
            <a:schemeClr val="accent3"/>
          </a:lnRef>
          <a:fillRef idx="3">
            <a:schemeClr val="accent3"/>
          </a:fillRef>
          <a:effectRef idx="2">
            <a:schemeClr val="accent3"/>
          </a:effectRef>
          <a:fontRef idx="minor">
            <a:schemeClr val="lt1"/>
          </a:fontRef>
        </p:style>
        <p:txBody>
          <a:bodyPr/>
          <a:lstStyle/>
          <a:p>
            <a:pPr algn="ctr"/>
            <a:r>
              <a:rPr lang="en-US" dirty="0"/>
              <a:t>Fujisaki </a:t>
            </a:r>
            <a:r>
              <a:rPr lang="en-US" dirty="0" err="1"/>
              <a:t>Shiori</a:t>
            </a:r>
            <a:br>
              <a:rPr lang="en-US" dirty="0"/>
            </a:br>
            <a:r>
              <a:rPr lang="en-US" dirty="0"/>
              <a:t>a dating </a:t>
            </a:r>
            <a:r>
              <a:rPr lang="en-US" dirty="0" err="1"/>
              <a:t>sim</a:t>
            </a:r>
            <a:r>
              <a:rPr lang="en-US" dirty="0"/>
              <a:t> (1994)</a:t>
            </a:r>
          </a:p>
        </p:txBody>
      </p:sp>
      <p:pic>
        <p:nvPicPr>
          <p:cNvPr id="4" name="Content Placeholder 3" descr="fujisaki shiori.jpg"/>
          <p:cNvPicPr>
            <a:picLocks noGrp="1" noChangeAspect="1"/>
          </p:cNvPicPr>
          <p:nvPr>
            <p:ph sz="quarter" idx="1"/>
          </p:nvPr>
        </p:nvPicPr>
        <p:blipFill>
          <a:blip r:embed="rId3">
            <a:extLst>
              <a:ext uri="{28A0092B-C50C-407E-A947-70E740481C1C}">
                <a14:useLocalDpi xmlns:a14="http://schemas.microsoft.com/office/drawing/2010/main" val="0"/>
              </a:ext>
            </a:extLst>
          </a:blip>
          <a:srcRect t="6491" b="6491"/>
          <a:stretch>
            <a:fillRect/>
          </a:stretch>
        </p:blipFill>
        <p:spPr/>
      </p:pic>
    </p:spTree>
    <p:extLst>
      <p:ext uri="{BB962C8B-B14F-4D97-AF65-F5344CB8AC3E}">
        <p14:creationId xmlns:p14="http://schemas.microsoft.com/office/powerpoint/2010/main" val="103797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lgn="ctr"/>
            <a:r>
              <a:rPr lang="en-US" dirty="0"/>
              <a:t>Date </a:t>
            </a:r>
            <a:r>
              <a:rPr lang="en-US" dirty="0" err="1"/>
              <a:t>Kyōko</a:t>
            </a:r>
            <a:br>
              <a:rPr lang="en-US" dirty="0"/>
            </a:br>
            <a:r>
              <a:rPr lang="en-US" dirty="0"/>
              <a:t>1</a:t>
            </a:r>
            <a:r>
              <a:rPr lang="en-US" baseline="30000" dirty="0"/>
              <a:t>st</a:t>
            </a:r>
            <a:r>
              <a:rPr lang="en-US" dirty="0"/>
              <a:t> 3d virtual idol</a:t>
            </a:r>
          </a:p>
        </p:txBody>
      </p:sp>
      <p:pic>
        <p:nvPicPr>
          <p:cNvPr id="4" name="Content Placeholder 3" descr="dk96_001.jpg"/>
          <p:cNvPicPr>
            <a:picLocks noGrp="1" noChangeAspect="1"/>
          </p:cNvPicPr>
          <p:nvPr>
            <p:ph sz="quarter" idx="1"/>
          </p:nvPr>
        </p:nvPicPr>
        <p:blipFill>
          <a:blip r:embed="rId3">
            <a:extLst>
              <a:ext uri="{28A0092B-C50C-407E-A947-70E740481C1C}">
                <a14:useLocalDpi xmlns:a14="http://schemas.microsoft.com/office/drawing/2010/main" val="0"/>
              </a:ext>
            </a:extLst>
          </a:blip>
          <a:srcRect l="-42149" r="-42149"/>
          <a:stretch>
            <a:fillRect/>
          </a:stretch>
        </p:blipFill>
        <p:spPr/>
      </p:pic>
    </p:spTree>
    <p:extLst>
      <p:ext uri="{BB962C8B-B14F-4D97-AF65-F5344CB8AC3E}">
        <p14:creationId xmlns:p14="http://schemas.microsoft.com/office/powerpoint/2010/main" val="71364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70"/>
            <a:ext cx="7467600" cy="1212768"/>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br>
              <a:rPr lang="en-US" dirty="0"/>
            </a:br>
            <a:br>
              <a:rPr lang="en-US" dirty="0"/>
            </a:br>
            <a:br>
              <a:rPr lang="en-US" dirty="0"/>
            </a:br>
            <a:r>
              <a:rPr lang="en-US" sz="4000" dirty="0" err="1"/>
              <a:t>Vocaloid</a:t>
            </a:r>
            <a:r>
              <a:rPr lang="en-US" sz="4000" dirty="0"/>
              <a:t> </a:t>
            </a:r>
            <a:r>
              <a:rPr lang="en-US" sz="4000" dirty="0" err="1"/>
              <a:t>Hatsune</a:t>
            </a:r>
            <a:r>
              <a:rPr lang="en-US" sz="4000" dirty="0"/>
              <a:t> </a:t>
            </a:r>
            <a:r>
              <a:rPr lang="en-US" sz="4000" dirty="0" err="1"/>
              <a:t>miku</a:t>
            </a:r>
            <a:br>
              <a:rPr lang="en-US" sz="4000" dirty="0"/>
            </a:br>
            <a:endParaRPr lang="en-US" sz="4000" dirty="0"/>
          </a:p>
        </p:txBody>
      </p:sp>
      <p:pic>
        <p:nvPicPr>
          <p:cNvPr id="7" name="Content Placeholder 6">
            <a:extLst>
              <a:ext uri="{FF2B5EF4-FFF2-40B4-BE49-F238E27FC236}">
                <a16:creationId xmlns:a16="http://schemas.microsoft.com/office/drawing/2014/main" id="{EB770DE8-CCB1-FC4E-90BC-1F1452EA210C}"/>
              </a:ext>
            </a:extLst>
          </p:cNvPr>
          <p:cNvPicPr>
            <a:picLocks noGrp="1" noChangeAspect="1"/>
          </p:cNvPicPr>
          <p:nvPr>
            <p:ph sz="quarter" idx="1"/>
          </p:nvPr>
        </p:nvPicPr>
        <p:blipFill>
          <a:blip r:embed="rId3"/>
          <a:stretch>
            <a:fillRect/>
          </a:stretch>
        </p:blipFill>
        <p:spPr>
          <a:xfrm>
            <a:off x="1069404" y="1417638"/>
            <a:ext cx="6243191" cy="5001091"/>
          </a:xfrm>
        </p:spPr>
      </p:pic>
    </p:spTree>
    <p:extLst>
      <p:ext uri="{BB962C8B-B14F-4D97-AF65-F5344CB8AC3E}">
        <p14:creationId xmlns:p14="http://schemas.microsoft.com/office/powerpoint/2010/main" val="1488189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0</TotalTime>
  <Words>1530</Words>
  <Application>Microsoft Macintosh PowerPoint</Application>
  <PresentationFormat>Bildschirmpräsentation (4:3)</PresentationFormat>
  <Paragraphs>80</Paragraphs>
  <Slides>17</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ＭＳ Ｐゴシック</vt:lpstr>
      <vt:lpstr>ＭＳ Ｐ明朝</vt:lpstr>
      <vt:lpstr>Arial</vt:lpstr>
      <vt:lpstr>Calibri</vt:lpstr>
      <vt:lpstr>Century Schoolbook</vt:lpstr>
      <vt:lpstr>Wingdings</vt:lpstr>
      <vt:lpstr>Wingdings 2</vt:lpstr>
      <vt:lpstr>Oriel</vt:lpstr>
      <vt:lpstr>Simulations of the Human in Contemporary Japanese Theatre: The Case of Hatsune Miku  </vt:lpstr>
      <vt:lpstr>Mindar, the Android Kannon at Kōdaiji </vt:lpstr>
      <vt:lpstr>Two trends in contemporary performance</vt:lpstr>
      <vt:lpstr>AKB 48:  A whole pack of idols</vt:lpstr>
      <vt:lpstr>A Perfect human: Virtual Idol Eguchi Aimi, of AKB 48</vt:lpstr>
      <vt:lpstr>Haga Yui  the first virtual idol (1989)</vt:lpstr>
      <vt:lpstr>Fujisaki Shiori a dating sim (1994)</vt:lpstr>
      <vt:lpstr>Date Kyōko 1st 3d virtual idol</vt:lpstr>
      <vt:lpstr>   Vocaloid Hatsune miku </vt:lpstr>
      <vt:lpstr>Kakehashi Ikutarō </vt:lpstr>
      <vt:lpstr>Tomita Isao </vt:lpstr>
      <vt:lpstr>Shibuya Keiichirō </vt:lpstr>
      <vt:lpstr>Vocaloid Opera, The End </vt:lpstr>
      <vt:lpstr>Hanakurabe senbonzakura 今昔饗宴千本桜 </vt:lpstr>
      <vt:lpstr>Thank you! </vt:lpstr>
      <vt:lpstr>A short reading list </vt:lpstr>
      <vt:lpstr>PowerPoint-Präsentation</vt:lpstr>
    </vt:vector>
  </TitlesOfParts>
  <Company>University of Victoria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Dead</dc:title>
  <dc:creator>M.C. Poulton</dc:creator>
  <cp:lastModifiedBy>Sven Eichelberg</cp:lastModifiedBy>
  <cp:revision>234</cp:revision>
  <cp:lastPrinted>2019-05-20T00:42:34Z</cp:lastPrinted>
  <dcterms:created xsi:type="dcterms:W3CDTF">2013-05-08T09:35:37Z</dcterms:created>
  <dcterms:modified xsi:type="dcterms:W3CDTF">2019-06-06T01:51:43Z</dcterms:modified>
</cp:coreProperties>
</file>